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60" r:id="rId1"/>
  </p:sldMasterIdLst>
  <p:notesMasterIdLst>
    <p:notesMasterId r:id="rId128"/>
  </p:notesMasterIdLst>
  <p:sldIdLst>
    <p:sldId id="258" r:id="rId2"/>
    <p:sldId id="259" r:id="rId3"/>
    <p:sldId id="260" r:id="rId4"/>
    <p:sldId id="261" r:id="rId5"/>
    <p:sldId id="263" r:id="rId6"/>
    <p:sldId id="344" r:id="rId7"/>
    <p:sldId id="266" r:id="rId8"/>
    <p:sldId id="267" r:id="rId9"/>
    <p:sldId id="402" r:id="rId10"/>
    <p:sldId id="403" r:id="rId11"/>
    <p:sldId id="404" r:id="rId12"/>
    <p:sldId id="405" r:id="rId13"/>
    <p:sldId id="406" r:id="rId14"/>
    <p:sldId id="407" r:id="rId15"/>
    <p:sldId id="408" r:id="rId16"/>
    <p:sldId id="409" r:id="rId17"/>
    <p:sldId id="410" r:id="rId18"/>
    <p:sldId id="373" r:id="rId19"/>
    <p:sldId id="268" r:id="rId20"/>
    <p:sldId id="345" r:id="rId21"/>
    <p:sldId id="269" r:id="rId22"/>
    <p:sldId id="271" r:id="rId23"/>
    <p:sldId id="270" r:id="rId24"/>
    <p:sldId id="272" r:id="rId25"/>
    <p:sldId id="273" r:id="rId26"/>
    <p:sldId id="374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346" r:id="rId39"/>
    <p:sldId id="286" r:id="rId40"/>
    <p:sldId id="287" r:id="rId41"/>
    <p:sldId id="362" r:id="rId42"/>
    <p:sldId id="289" r:id="rId43"/>
    <p:sldId id="413" r:id="rId44"/>
    <p:sldId id="335" r:id="rId45"/>
    <p:sldId id="336" r:id="rId46"/>
    <p:sldId id="337" r:id="rId47"/>
    <p:sldId id="342" r:id="rId48"/>
    <p:sldId id="338" r:id="rId49"/>
    <p:sldId id="340" r:id="rId50"/>
    <p:sldId id="339" r:id="rId51"/>
    <p:sldId id="343" r:id="rId52"/>
    <p:sldId id="341" r:id="rId53"/>
    <p:sldId id="347" r:id="rId54"/>
    <p:sldId id="293" r:id="rId55"/>
    <p:sldId id="290" r:id="rId56"/>
    <p:sldId id="291" r:id="rId57"/>
    <p:sldId id="292" r:id="rId58"/>
    <p:sldId id="294" r:id="rId59"/>
    <p:sldId id="295" r:id="rId60"/>
    <p:sldId id="296" r:id="rId61"/>
    <p:sldId id="297" r:id="rId62"/>
    <p:sldId id="298" r:id="rId63"/>
    <p:sldId id="299" r:id="rId64"/>
    <p:sldId id="301" r:id="rId65"/>
    <p:sldId id="359" r:id="rId66"/>
    <p:sldId id="315" r:id="rId67"/>
    <p:sldId id="353" r:id="rId68"/>
    <p:sldId id="316" r:id="rId69"/>
    <p:sldId id="361" r:id="rId70"/>
    <p:sldId id="317" r:id="rId71"/>
    <p:sldId id="367" r:id="rId72"/>
    <p:sldId id="369" r:id="rId73"/>
    <p:sldId id="368" r:id="rId74"/>
    <p:sldId id="412" r:id="rId75"/>
    <p:sldId id="323" r:id="rId76"/>
    <p:sldId id="324" r:id="rId77"/>
    <p:sldId id="325" r:id="rId78"/>
    <p:sldId id="326" r:id="rId79"/>
    <p:sldId id="327" r:id="rId80"/>
    <p:sldId id="328" r:id="rId81"/>
    <p:sldId id="331" r:id="rId82"/>
    <p:sldId id="332" r:id="rId83"/>
    <p:sldId id="333" r:id="rId84"/>
    <p:sldId id="334" r:id="rId85"/>
    <p:sldId id="319" r:id="rId86"/>
    <p:sldId id="320" r:id="rId87"/>
    <p:sldId id="329" r:id="rId88"/>
    <p:sldId id="330" r:id="rId89"/>
    <p:sldId id="348" r:id="rId90"/>
    <p:sldId id="349" r:id="rId91"/>
    <p:sldId id="398" r:id="rId92"/>
    <p:sldId id="305" r:id="rId93"/>
    <p:sldId id="363" r:id="rId94"/>
    <p:sldId id="415" r:id="rId95"/>
    <p:sldId id="414" r:id="rId96"/>
    <p:sldId id="392" r:id="rId97"/>
    <p:sldId id="393" r:id="rId98"/>
    <p:sldId id="394" r:id="rId99"/>
    <p:sldId id="395" r:id="rId100"/>
    <p:sldId id="311" r:id="rId101"/>
    <p:sldId id="303" r:id="rId102"/>
    <p:sldId id="304" r:id="rId103"/>
    <p:sldId id="416" r:id="rId104"/>
    <p:sldId id="372" r:id="rId105"/>
    <p:sldId id="370" r:id="rId106"/>
    <p:sldId id="371" r:id="rId107"/>
    <p:sldId id="388" r:id="rId108"/>
    <p:sldId id="383" r:id="rId109"/>
    <p:sldId id="389" r:id="rId110"/>
    <p:sldId id="387" r:id="rId111"/>
    <p:sldId id="390" r:id="rId112"/>
    <p:sldId id="378" r:id="rId113"/>
    <p:sldId id="391" r:id="rId114"/>
    <p:sldId id="377" r:id="rId115"/>
    <p:sldId id="399" r:id="rId116"/>
    <p:sldId id="307" r:id="rId117"/>
    <p:sldId id="308" r:id="rId118"/>
    <p:sldId id="312" r:id="rId119"/>
    <p:sldId id="309" r:id="rId120"/>
    <p:sldId id="321" r:id="rId121"/>
    <p:sldId id="322" r:id="rId122"/>
    <p:sldId id="401" r:id="rId123"/>
    <p:sldId id="411" r:id="rId124"/>
    <p:sldId id="364" r:id="rId125"/>
    <p:sldId id="365" r:id="rId126"/>
    <p:sldId id="375" r:id="rId127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8" autoAdjust="0"/>
    <p:restoredTop sz="95818" autoAdjust="0"/>
  </p:normalViewPr>
  <p:slideViewPr>
    <p:cSldViewPr>
      <p:cViewPr varScale="1">
        <p:scale>
          <a:sx n="127" d="100"/>
          <a:sy n="127" d="100"/>
        </p:scale>
        <p:origin x="192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08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CB316-DC4C-45AC-88BF-D95CCC461B50}" type="datetimeFigureOut">
              <a:rPr lang="tr-TR" smtClean="0"/>
              <a:t>18.7.2014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71AF3-3886-4AE7-813E-47066A80AEE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934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1989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0A990-8E7F-4CF7-AA91-E15D626BE7CC}" type="slidenum">
              <a:rPr lang="tr-TR" smtClean="0"/>
              <a:t>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21053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20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779932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018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21093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27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455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29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16503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30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62626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31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604135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33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2787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39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81843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21936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40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273329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44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85871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45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281895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5670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47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61741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48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84061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49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10865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50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75884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51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581713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52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9323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0A990-8E7F-4CF7-AA91-E15D626BE7CC}" type="slidenum">
              <a:rPr lang="tr-TR" smtClean="0"/>
              <a:t>10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25443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53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568680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54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328336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56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6442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64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38571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8854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82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883353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90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412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117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76272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118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04699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121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5778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0A990-8E7F-4CF7-AA91-E15D626BE7CC}" type="slidenum">
              <a:rPr lang="tr-TR" smtClean="0"/>
              <a:t>11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73704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124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66469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125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1720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0A990-8E7F-4CF7-AA91-E15D626BE7CC}" type="slidenum">
              <a:rPr lang="tr-TR" smtClean="0"/>
              <a:t>12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6390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0A990-8E7F-4CF7-AA91-E15D626BE7CC}" type="slidenum">
              <a:rPr lang="tr-TR" smtClean="0"/>
              <a:t>13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6357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0A990-8E7F-4CF7-AA91-E15D626BE7CC}" type="slidenum">
              <a:rPr lang="tr-TR" smtClean="0"/>
              <a:t>14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76009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0A990-8E7F-4CF7-AA91-E15D626BE7CC}" type="slidenum">
              <a:rPr lang="tr-TR" smtClean="0"/>
              <a:t>15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18201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0A990-8E7F-4CF7-AA91-E15D626BE7CC}" type="slidenum">
              <a:rPr lang="tr-TR" smtClean="0"/>
              <a:t>16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8762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2 Resim" descr="Arka Fo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55575" y="-53647"/>
            <a:ext cx="9199575" cy="6911647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chemeClr val="accent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tr-TR" noProof="0" dirty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2 Alt Başlık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Corbe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İsim</a:t>
            </a:r>
            <a:endParaRPr lang="en-US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835D02C6-8B83-4A34-9083-1CFA2AAB09F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7/18/2014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Tüm hakları TÜBİTAK UZAY’a aittir.  Kısmen de olsa izinsiz kopyalanamaz, çoğaltılamaz, dağıtılamaz ve amacı dışında kullanılamaz.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3" descr="C:\Documents and Settings\ozden.hanoglu\Desktop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5714" y="516296"/>
            <a:ext cx="752572" cy="10058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95536" y="0"/>
            <a:ext cx="7776864" cy="706090"/>
          </a:xfrm>
        </p:spPr>
        <p:txBody>
          <a:bodyPr>
            <a:normAutofit/>
          </a:bodyPr>
          <a:lstStyle>
            <a:lvl1pPr>
              <a:defRPr sz="3200" b="1">
                <a:latin typeface="Corbel" pitchFamily="34" charset="0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14400" y="1052736"/>
            <a:ext cx="7715200" cy="5073427"/>
          </a:xfrm>
        </p:spPr>
        <p:txBody>
          <a:bodyPr>
            <a:normAutofit/>
          </a:bodyPr>
          <a:lstStyle>
            <a:lvl1pPr>
              <a:defRPr sz="2800">
                <a:latin typeface="Corbel" pitchFamily="34" charset="0"/>
              </a:defRPr>
            </a:lvl1pPr>
            <a:lvl2pPr>
              <a:defRPr sz="2400">
                <a:latin typeface="Corbel" pitchFamily="34" charset="0"/>
              </a:defRPr>
            </a:lvl2pPr>
            <a:lvl3pPr>
              <a:defRPr sz="2000">
                <a:latin typeface="Corbel" pitchFamily="34" charset="0"/>
              </a:defRPr>
            </a:lvl3pPr>
            <a:lvl4pPr>
              <a:defRPr sz="1800">
                <a:latin typeface="Corbel" pitchFamily="34" charset="0"/>
              </a:defRPr>
            </a:lvl4pPr>
            <a:lvl5pPr>
              <a:defRPr sz="1800">
                <a:latin typeface="Corbel" pitchFamily="34" charset="0"/>
              </a:defRPr>
            </a:lvl5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 smtClean="0"/>
          </a:p>
          <a:p>
            <a:pPr lvl="4"/>
            <a:endParaRPr lang="tr-TR" noProof="0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582C01F8-B7CA-4E92-BBCF-492ED903522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7/18/2014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6048672" cy="365125"/>
          </a:xfrm>
        </p:spPr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tr-TR" dirty="0" smtClean="0">
                <a:solidFill>
                  <a:prstClr val="black">
                    <a:tint val="75000"/>
                  </a:prstClr>
                </a:solidFill>
              </a:rPr>
              <a:t>Tüm hakları TÜBİTAK UZAY’a aittir.  Kısmen de olsa izinsiz kopyalanamaz, çoğaltılamaz, dağıtılamaz ve amacı dışında kullanılamaz.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Corbel" pitchFamily="34" charset="0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67544" y="1052736"/>
            <a:ext cx="4028256" cy="5073427"/>
          </a:xfrm>
        </p:spPr>
        <p:txBody>
          <a:bodyPr/>
          <a:lstStyle>
            <a:lvl1pPr>
              <a:defRPr sz="2800">
                <a:latin typeface="Corbel" pitchFamily="34" charset="0"/>
              </a:defRPr>
            </a:lvl1pPr>
            <a:lvl2pPr>
              <a:defRPr sz="2400">
                <a:latin typeface="Corbel" pitchFamily="34" charset="0"/>
              </a:defRPr>
            </a:lvl2pPr>
            <a:lvl3pPr>
              <a:defRPr sz="2000">
                <a:latin typeface="Corbel" pitchFamily="34" charset="0"/>
              </a:defRPr>
            </a:lvl3pPr>
            <a:lvl4pPr>
              <a:defRPr sz="1800">
                <a:latin typeface="Corbel" pitchFamily="34" charset="0"/>
              </a:defRPr>
            </a:lvl4pPr>
            <a:lvl5pPr>
              <a:defRPr sz="1800">
                <a:latin typeface="Corbe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>
              <a:defRPr sz="2800">
                <a:latin typeface="Corbel" pitchFamily="34" charset="0"/>
              </a:defRPr>
            </a:lvl1pPr>
            <a:lvl2pPr>
              <a:defRPr sz="2400">
                <a:latin typeface="Corbel" pitchFamily="34" charset="0"/>
              </a:defRPr>
            </a:lvl2pPr>
            <a:lvl3pPr>
              <a:defRPr sz="2000">
                <a:latin typeface="Corbel" pitchFamily="34" charset="0"/>
              </a:defRPr>
            </a:lvl3pPr>
            <a:lvl4pPr>
              <a:defRPr sz="1800">
                <a:latin typeface="Corbel" pitchFamily="34" charset="0"/>
              </a:defRPr>
            </a:lvl4pPr>
            <a:lvl5pPr>
              <a:defRPr sz="1800">
                <a:latin typeface="Corbe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CF29D2CB-F478-4C91-A06F-E16140A4526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7/18/2014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Tüm hakları TÜBİTAK UZAY’a aittir.  Kısmen de olsa izinsiz kopyalanamaz, çoğaltılamaz, dağıtılamaz ve amacı dışında kullanılamaz.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Corbel" pitchFamily="34" charset="0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67544" y="1124745"/>
            <a:ext cx="4029844" cy="792088"/>
          </a:xfrm>
        </p:spPr>
        <p:txBody>
          <a:bodyPr anchor="t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7544" y="1988840"/>
            <a:ext cx="4029844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124745"/>
            <a:ext cx="4041775" cy="792088"/>
          </a:xfrm>
        </p:spPr>
        <p:txBody>
          <a:bodyPr anchor="t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024BA-5C16-4582-AFC3-E4E8CA570BE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7/18/2014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Tüm hakları TÜBİTAK UZAY’a aittir.  Kısmen de olsa izinsiz kopyalanamaz, çoğaltılamaz, dağıtılamaz ve amacı dışında kullanılamaz.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Corbel" pitchFamily="34" charset="0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785D1A37-F93C-43DB-BEC7-4B10D268963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7/18/2014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087C2-5389-4ACF-AEB8-1E81E1461CD1}" type="datetimeFigureOut">
              <a:rPr lang="tr-TR" smtClean="0"/>
              <a:t>18.7.2014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B808-E32C-4518-B39C-C2A9CD33B1D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164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Resim" descr="Arka Fon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16" y="0"/>
            <a:ext cx="9128169" cy="6858000"/>
          </a:xfrm>
          <a:prstGeom prst="rect">
            <a:avLst/>
          </a:prstGeom>
        </p:spPr>
      </p:pic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14400" y="1052736"/>
            <a:ext cx="77152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Bk BT" pitchFamily="34" charset="0"/>
              </a:defRPr>
            </a:lvl1pPr>
          </a:lstStyle>
          <a:p>
            <a:fld id="{C62EF4ED-504B-4947-B995-5C453E553B8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7/18/2014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Bk BT" pitchFamily="34" charset="0"/>
              </a:defRPr>
            </a:lvl1pPr>
          </a:lstStyle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Tüm hakları TÜBİTAK UZAY’a aittir.  Kısmen de olsa izinsiz kopyalanamaz, çoğaltılamaz, dağıtılamaz ve amacı dışında kullanılamaz.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Bk BT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" name="24 Resim" descr="Template Resim_2 copy.png"/>
          <p:cNvPicPr>
            <a:picLocks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-71576" y="-43200"/>
            <a:ext cx="8460000" cy="843582"/>
          </a:xfrm>
          <a:prstGeom prst="rect">
            <a:avLst/>
          </a:prstGeom>
        </p:spPr>
      </p:pic>
      <p:pic>
        <p:nvPicPr>
          <p:cNvPr id="13" name="Picture 3" descr="C:\Documents and Settings\ozden.hanoglu\Desktop\logo.png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453429" y="71414"/>
            <a:ext cx="516664" cy="690541"/>
          </a:xfrm>
          <a:prstGeom prst="rect">
            <a:avLst/>
          </a:prstGeom>
          <a:noFill/>
        </p:spPr>
      </p:pic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395536" y="0"/>
            <a:ext cx="7776864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noProof="0" dirty="0" smtClean="0"/>
              <a:t>Asıl başlık stili için tıklatın</a:t>
            </a:r>
            <a:endParaRPr lang="tr-TR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Corbel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Corbel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orbel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Corbe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Corbe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Calibri Light" panose="020F0302020204030204" pitchFamily="34" charset="0"/>
                <a:cs typeface="Times New Roman" panose="02020603050405020304" pitchFamily="18" charset="0"/>
              </a:rPr>
              <a:t>Göktürk</a:t>
            </a:r>
            <a:r>
              <a:rPr lang="tr-TR" dirty="0">
                <a:latin typeface="Calibri Light" panose="020F0302020204030204" pitchFamily="34" charset="0"/>
                <a:cs typeface="Times New Roman" panose="02020603050405020304" pitchFamily="18" charset="0"/>
              </a:rPr>
              <a:t>-</a:t>
            </a:r>
            <a:r>
              <a:rPr lang="en-US" dirty="0">
                <a:latin typeface="Calibri Light" panose="020F0302020204030204" pitchFamily="34" charset="0"/>
                <a:cs typeface="Times New Roman" panose="02020603050405020304" pitchFamily="18" charset="0"/>
              </a:rPr>
              <a:t>2 </a:t>
            </a:r>
            <a:r>
              <a:rPr lang="en-US" dirty="0" err="1" smtClean="0">
                <a:latin typeface="Calibri Light" panose="020F0302020204030204" pitchFamily="34" charset="0"/>
                <a:cs typeface="Times New Roman" panose="02020603050405020304" pitchFamily="18" charset="0"/>
              </a:rPr>
              <a:t>Pankeskinleştirme</a:t>
            </a:r>
            <a:endParaRPr lang="tr-TR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Mustafa Teke - Ezgi Koç - Ezgi San</a:t>
            </a:r>
            <a:endParaRPr lang="tr-T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2" descr="http://www.etu.edu.tr/images/logo/tobb_etu_logo1_e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 bwMode="auto">
          <a:xfrm>
            <a:off x="3948705" y="4841074"/>
            <a:ext cx="1246589" cy="9813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  <a:ex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49" y="857250"/>
            <a:ext cx="6191702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 Optimized HPF – TOBB ETÜ</a:t>
            </a:r>
            <a:endParaRPr lang="tr-TR" sz="2400" dirty="0"/>
          </a:p>
        </p:txBody>
      </p:sp>
      <p:pic>
        <p:nvPicPr>
          <p:cNvPr id="5" name="Picture 2" descr="http://www.etu.edu.tr/images/logo/tobb_etu_logo1_e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 bwMode="auto">
          <a:xfrm>
            <a:off x="-18000" y="-3600"/>
            <a:ext cx="987549" cy="777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87502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altLang="zh-CN" sz="2400" dirty="0" smtClean="0">
                <a:ea typeface="MS Mincho" pitchFamily="49" charset="-128"/>
                <a:cs typeface="Tahoma" pitchFamily="34" charset="0"/>
              </a:rPr>
              <a:t>Barcelona Tüm Metodlar</a:t>
            </a:r>
            <a:endParaRPr lang="tr-TR" sz="24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374" y="836428"/>
            <a:ext cx="9179330" cy="59537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921630" y="6086647"/>
            <a:ext cx="2487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zh-CN" sz="1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MS Mincho" pitchFamily="49" charset="-128"/>
                <a:cs typeface="Tahoma" pitchFamily="34" charset="0"/>
              </a:rPr>
              <a:t>:</a:t>
            </a:r>
            <a:endParaRPr kumimoji="0" lang="tr-TR" altLang="zh-CN" sz="32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25014" y="5229200"/>
            <a:ext cx="8911481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600" b="1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BROVEY	      </a:t>
            </a:r>
            <a:r>
              <a:rPr lang="en-US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GS</a:t>
            </a:r>
            <a:r>
              <a:rPr lang="en-US" sz="1600" b="1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	        </a:t>
            </a:r>
            <a:r>
              <a:rPr lang="tr-TR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      </a:t>
            </a:r>
            <a:r>
              <a:rPr lang="en-US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HPF</a:t>
            </a:r>
            <a:r>
              <a:rPr lang="en-US" sz="1600" b="1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	</a:t>
            </a:r>
            <a:r>
              <a:rPr lang="tr-TR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  </a:t>
            </a:r>
            <a:r>
              <a:rPr lang="en-US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IHS</a:t>
            </a:r>
            <a:r>
              <a:rPr lang="en-US" sz="1600" b="1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	</a:t>
            </a:r>
            <a:r>
              <a:rPr lang="tr-TR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          </a:t>
            </a:r>
            <a:r>
              <a:rPr lang="en-US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Opt </a:t>
            </a:r>
            <a:r>
              <a:rPr lang="en-US" sz="1600" b="1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HPF	 </a:t>
            </a:r>
            <a:r>
              <a:rPr lang="en-US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PCA</a:t>
            </a:r>
            <a:r>
              <a:rPr lang="en-US" sz="1600" b="1" dirty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	</a:t>
            </a:r>
            <a:r>
              <a:rPr lang="tr-TR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        </a:t>
            </a:r>
            <a:r>
              <a:rPr lang="en-US" sz="1600" b="1" dirty="0" smtClean="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MS Mincho"/>
                <a:cs typeface="Tahoma"/>
              </a:rPr>
              <a:t>WAVELET</a:t>
            </a:r>
            <a:endParaRPr lang="tr-TR" sz="1600" b="1" dirty="0">
              <a:effectLst/>
              <a:latin typeface="Calibri Light" panose="020F0302020204030204" pitchFamily="34" charset="0"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535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İstanbul - Tüm Metodlar 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795098" y="1505547"/>
            <a:ext cx="1901190" cy="33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050" b="1" dirty="0">
                <a:solidFill>
                  <a:srgbClr val="FFFFFF"/>
                </a:solidFill>
                <a:effectLst/>
                <a:ea typeface="MS Mincho"/>
                <a:cs typeface="Times New Roman"/>
              </a:rPr>
              <a:t>        </a:t>
            </a:r>
            <a:r>
              <a:rPr lang="tr-TR" sz="1050" b="1" dirty="0">
                <a:solidFill>
                  <a:srgbClr val="FFFFFF"/>
                </a:solidFill>
                <a:effectLst/>
                <a:ea typeface="MS Mincho"/>
                <a:cs typeface="Times New Roman"/>
              </a:rPr>
              <a:t>Pan Görüntü</a:t>
            </a:r>
            <a:endParaRPr lang="tr-TR" sz="1050" dirty="0">
              <a:effectLst/>
              <a:ea typeface="MS Mincho"/>
              <a:cs typeface="Times New Roman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769278" y="2577271"/>
            <a:ext cx="1901190" cy="346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100" b="1" dirty="0">
                <a:solidFill>
                  <a:srgbClr val="FFFFFF"/>
                </a:solidFill>
                <a:effectLst/>
                <a:ea typeface="MS Mincho"/>
                <a:cs typeface="Times New Roman"/>
              </a:rPr>
              <a:t>        </a:t>
            </a:r>
            <a:r>
              <a:rPr lang="tr-TR" sz="1100" b="1" dirty="0">
                <a:solidFill>
                  <a:srgbClr val="FFFFFF"/>
                </a:solidFill>
                <a:effectLst/>
                <a:ea typeface="MS Mincho"/>
                <a:cs typeface="Times New Roman"/>
              </a:rPr>
              <a:t>MS Görüntü</a:t>
            </a:r>
            <a:endParaRPr lang="tr-TR" sz="1100" dirty="0">
              <a:effectLst/>
              <a:ea typeface="MS Mincho"/>
              <a:cs typeface="Times New Roman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98" y="908720"/>
            <a:ext cx="7665334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5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Ankara Görüntüsü İçin HPF, Optimized HPF ve HCS Görüntüleri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68262" y="6396335"/>
            <a:ext cx="2133600" cy="365125"/>
          </a:xfrm>
        </p:spPr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59026" y="883359"/>
            <a:ext cx="7029996" cy="5878101"/>
            <a:chOff x="0" y="0"/>
            <a:chExt cx="4791075" cy="477202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"/>
              <a:ext cx="1590675" cy="47720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0875" y="1"/>
              <a:ext cx="1600200" cy="47720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0675" y="0"/>
              <a:ext cx="1600200" cy="4772025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</p:grp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680782" y="6396334"/>
            <a:ext cx="7416824" cy="28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200" b="1" dirty="0">
                <a:solidFill>
                  <a:srgbClr val="FFFF00"/>
                </a:solidFill>
                <a:effectLst/>
                <a:ea typeface="MS Mincho"/>
                <a:cs typeface="Tahoma"/>
              </a:rPr>
              <a:t>          HPF                              </a:t>
            </a:r>
            <a:r>
              <a:rPr lang="tr-TR" sz="1200" b="1" dirty="0" smtClean="0">
                <a:solidFill>
                  <a:srgbClr val="FFFF00"/>
                </a:solidFill>
                <a:effectLst/>
                <a:ea typeface="MS Mincho"/>
                <a:cs typeface="Tahoma"/>
              </a:rPr>
              <a:t>		</a:t>
            </a:r>
            <a:r>
              <a:rPr lang="en-US" sz="1200" b="1" dirty="0" smtClean="0">
                <a:solidFill>
                  <a:srgbClr val="FFFF00"/>
                </a:solidFill>
                <a:effectLst/>
                <a:ea typeface="MS Mincho"/>
                <a:cs typeface="Tahoma"/>
              </a:rPr>
              <a:t>Optimized </a:t>
            </a:r>
            <a:r>
              <a:rPr lang="en-US" sz="1200" b="1" dirty="0">
                <a:solidFill>
                  <a:srgbClr val="FFFF00"/>
                </a:solidFill>
                <a:effectLst/>
                <a:ea typeface="MS Mincho"/>
                <a:cs typeface="Tahoma"/>
              </a:rPr>
              <a:t>HPF                          </a:t>
            </a:r>
            <a:r>
              <a:rPr lang="tr-TR" sz="1200" b="1" dirty="0" smtClean="0">
                <a:solidFill>
                  <a:srgbClr val="FFFF00"/>
                </a:solidFill>
                <a:effectLst/>
                <a:ea typeface="MS Mincho"/>
                <a:cs typeface="Tahoma"/>
              </a:rPr>
              <a:t>	</a:t>
            </a:r>
            <a:r>
              <a:rPr lang="en-US" sz="1200" b="1" dirty="0" smtClean="0">
                <a:solidFill>
                  <a:srgbClr val="FFFF00"/>
                </a:solidFill>
                <a:effectLst/>
                <a:ea typeface="MS Mincho"/>
                <a:cs typeface="Tahoma"/>
              </a:rPr>
              <a:t>  </a:t>
            </a:r>
            <a:r>
              <a:rPr lang="en-US" sz="1200" b="1" dirty="0">
                <a:solidFill>
                  <a:srgbClr val="FFFF00"/>
                </a:solidFill>
                <a:effectLst/>
                <a:ea typeface="MS Mincho"/>
                <a:cs typeface="Tahoma"/>
              </a:rPr>
              <a:t>HCS</a:t>
            </a:r>
            <a:endParaRPr lang="tr-TR" sz="1200" dirty="0">
              <a:solidFill>
                <a:srgbClr val="FFFF00"/>
              </a:solidFill>
              <a:effectLst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64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Barcelona – Google Earth</a:t>
            </a:r>
            <a:endParaRPr lang="tr-TR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" y="810000"/>
            <a:ext cx="7715250" cy="488917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9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Barcelona - HCS</a:t>
            </a:r>
            <a:endParaRPr lang="tr-TR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810000"/>
            <a:ext cx="5622131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4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Barcelona - HCS Unsharp</a:t>
            </a:r>
            <a:endParaRPr lang="tr-TR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810000"/>
            <a:ext cx="5622131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2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Barcelona - Optimized HPF</a:t>
            </a:r>
            <a:endParaRPr lang="tr-TR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000" y="810000"/>
            <a:ext cx="5622131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77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2400" dirty="0" smtClean="0"/>
              <a:t>San Francisco - IHS</a:t>
            </a:r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892800"/>
            <a:ext cx="854964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Arcmap - IHS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892800"/>
            <a:ext cx="854964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7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GS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892800"/>
            <a:ext cx="854964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49" y="857250"/>
            <a:ext cx="6191702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–Wavelet – TOBB ETÜ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895997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Envi - GS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91406"/>
            <a:ext cx="854964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46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Optimized HPF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892800"/>
            <a:ext cx="854964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8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Erdas – Optimized HPF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892800"/>
            <a:ext cx="854964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9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2400" dirty="0" smtClean="0"/>
              <a:t>HCS</a:t>
            </a:r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892800"/>
            <a:ext cx="854964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3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ERDAS - HCS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0" y="892800"/>
            <a:ext cx="8549640" cy="58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06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smtClean="0"/>
              <a:t>San Francisco - </a:t>
            </a:r>
            <a:r>
              <a:rPr lang="tr-TR" sz="2400" smtClean="0"/>
              <a:t>Tüm </a:t>
            </a:r>
            <a:r>
              <a:rPr lang="tr-TR" sz="2400" dirty="0" smtClean="0"/>
              <a:t>Ticari Yöntemler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892800"/>
            <a:ext cx="9013317" cy="54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İstanbul - Metodlar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080699" y="819790"/>
            <a:ext cx="6757366" cy="6038210"/>
            <a:chOff x="0" y="0"/>
            <a:chExt cx="8615069" cy="57454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94" y="1"/>
              <a:ext cx="2867025" cy="28670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019" y="0"/>
              <a:ext cx="2867025" cy="28670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8044" y="1"/>
              <a:ext cx="2867025" cy="28670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78393"/>
              <a:ext cx="2867025" cy="28670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7025" y="2878393"/>
              <a:ext cx="2867025" cy="28670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4957" y="2878393"/>
              <a:ext cx="2867025" cy="2867025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15" name="Text Box 2"/>
          <p:cNvSpPr txBox="1">
            <a:spLocks noChangeArrowheads="1"/>
          </p:cNvSpPr>
          <p:nvPr/>
        </p:nvSpPr>
        <p:spPr bwMode="auto">
          <a:xfrm>
            <a:off x="1271978" y="6470111"/>
            <a:ext cx="6326505" cy="2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050" b="1" dirty="0">
                <a:solidFill>
                  <a:srgbClr val="FFFF00"/>
                </a:solidFill>
                <a:effectLst/>
                <a:latin typeface="Tahoma"/>
                <a:ea typeface="MS Mincho"/>
                <a:cs typeface="Times New Roman"/>
              </a:rPr>
              <a:t>                    HCS                                           </a:t>
            </a:r>
            <a:r>
              <a:rPr lang="tr-TR" sz="1050" b="1" dirty="0">
                <a:solidFill>
                  <a:srgbClr val="FFFF00"/>
                </a:solidFill>
                <a:effectLst/>
                <a:latin typeface="Tahoma"/>
                <a:ea typeface="MS Mincho"/>
                <a:cs typeface="Times New Roman"/>
              </a:rPr>
              <a:t>Unsharp_HCS</a:t>
            </a:r>
            <a:r>
              <a:rPr lang="en-US" sz="1050" b="1" dirty="0">
                <a:solidFill>
                  <a:srgbClr val="FFFF00"/>
                </a:solidFill>
                <a:effectLst/>
                <a:latin typeface="Tahoma"/>
                <a:ea typeface="MS Mincho"/>
                <a:cs typeface="Times New Roman"/>
              </a:rPr>
              <a:t>                                  Wavelet</a:t>
            </a:r>
            <a:endParaRPr lang="tr-TR" sz="1050" dirty="0">
              <a:solidFill>
                <a:srgbClr val="FFFF00"/>
              </a:solidFill>
              <a:effectLst/>
              <a:latin typeface="Tahoma"/>
              <a:ea typeface="MS Mincho"/>
              <a:cs typeface="Times New Roman"/>
            </a:endParaRPr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1301618" y="3467027"/>
            <a:ext cx="6326505" cy="29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91440" tIns="45720" rIns="91440" bIns="45720" anchor="t" anchorCtr="0" upright="1">
            <a:no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sz="1050" b="1" dirty="0">
                <a:solidFill>
                  <a:srgbClr val="FFFF00"/>
                </a:solidFill>
                <a:effectLst/>
                <a:latin typeface="Tahoma"/>
                <a:ea typeface="MS Mincho"/>
                <a:cs typeface="Times New Roman"/>
              </a:rPr>
              <a:t>                    </a:t>
            </a:r>
            <a:r>
              <a:rPr lang="tr-TR" sz="1050" b="1" dirty="0">
                <a:solidFill>
                  <a:srgbClr val="FFFF00"/>
                </a:solidFill>
                <a:effectLst/>
                <a:latin typeface="Tahoma"/>
                <a:ea typeface="MS Mincho"/>
                <a:cs typeface="Times New Roman"/>
              </a:rPr>
              <a:t>HPF                                             Opt_HPF</a:t>
            </a:r>
            <a:r>
              <a:rPr lang="en-US" sz="1050" b="1" dirty="0">
                <a:solidFill>
                  <a:srgbClr val="FFFF00"/>
                </a:solidFill>
                <a:effectLst/>
                <a:latin typeface="Tahoma"/>
                <a:ea typeface="MS Mincho"/>
                <a:cs typeface="Times New Roman"/>
              </a:rPr>
              <a:t>                                                IHS</a:t>
            </a:r>
            <a:endParaRPr lang="tr-TR" sz="1050" dirty="0">
              <a:solidFill>
                <a:srgbClr val="FFFF00"/>
              </a:solidFill>
              <a:effectLst/>
              <a:latin typeface="Tahoma"/>
              <a:ea typeface="MS Mincho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562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(MATLAB) Yöntemler ve Rakamsal Sonuçları (Ortalama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851426"/>
              </p:ext>
            </p:extLst>
          </p:nvPr>
        </p:nvGraphicFramePr>
        <p:xfrm>
          <a:off x="426000" y="1267200"/>
          <a:ext cx="8291264" cy="3386897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80594"/>
                <a:gridCol w="892222"/>
                <a:gridCol w="1036408"/>
                <a:gridCol w="1036408"/>
                <a:gridCol w="1036408"/>
                <a:gridCol w="1036408"/>
                <a:gridCol w="1036408"/>
                <a:gridCol w="1036408"/>
              </a:tblGrid>
              <a:tr h="43204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HPF    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PCA 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Brovey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    GS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Wavelet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  IHS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</a:rPr>
                        <a:t>Opt_HPF</a:t>
                      </a:r>
                      <a:r>
                        <a:rPr lang="tr-TR" sz="1600" dirty="0">
                          <a:effectLst/>
                        </a:rPr>
                        <a:t>   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RMSE|0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87,24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75,20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70,77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53,87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15,66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49,60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32,26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SAM|0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2,71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4,69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0,00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3,06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0,92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2,12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1,57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6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CC|1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0,91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0,90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0,95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0,95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1,00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0,96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0,98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9452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RASE|0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29,94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25,81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24,29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18,49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5,37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17,02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11,07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QAVE|1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0,98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0,94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0,97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0,97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0,99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0,99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0,99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SID|0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0,01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0,02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0,00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0,01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0,00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0,01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0,00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4458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ERGAS|0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7,94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7,36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7,82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5,25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1,51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4,53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3,13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64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SPATIAL|1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0,98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0,95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0,95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0,96</a:t>
                      </a:r>
                      <a:endParaRPr lang="tr-TR" sz="16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FF0000"/>
                          </a:solidFill>
                          <a:effectLst/>
                        </a:rPr>
                        <a:t>0,85</a:t>
                      </a:r>
                      <a:endParaRPr lang="tr-TR" sz="16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0,97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solidFill>
                            <a:srgbClr val="0070C0"/>
                          </a:solidFill>
                          <a:effectLst/>
                        </a:rPr>
                        <a:t>0,97</a:t>
                      </a:r>
                      <a:endParaRPr lang="tr-TR" sz="16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42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52" y="7984"/>
            <a:ext cx="7776864" cy="706090"/>
          </a:xfrm>
        </p:spPr>
        <p:txBody>
          <a:bodyPr>
            <a:noAutofit/>
          </a:bodyPr>
          <a:lstStyle/>
          <a:p>
            <a:pPr lvl="0"/>
            <a:r>
              <a:rPr lang="tr-TR" altLang="zh-CN" sz="2400" dirty="0">
                <a:ea typeface="MS Mincho" pitchFamily="49" charset="-128"/>
                <a:cs typeface="Tahoma" pitchFamily="34" charset="0"/>
              </a:rPr>
              <a:t>(C++) Yöntemler ve Rakamsal </a:t>
            </a:r>
            <a:r>
              <a:rPr lang="tr-TR" altLang="zh-CN" sz="2400" dirty="0" smtClean="0">
                <a:ea typeface="MS Mincho" pitchFamily="49" charset="-128"/>
                <a:cs typeface="Tahoma" pitchFamily="34" charset="0"/>
              </a:rPr>
              <a:t>Sonuçları (</a:t>
            </a:r>
            <a:r>
              <a:rPr lang="tr-TR" altLang="zh-CN" sz="2400" dirty="0">
                <a:ea typeface="MS Mincho" pitchFamily="49" charset="-128"/>
                <a:cs typeface="Tahoma" pitchFamily="34" charset="0"/>
              </a:rPr>
              <a:t>Ortalama</a:t>
            </a:r>
            <a:r>
              <a:rPr lang="tr-TR" altLang="zh-CN" sz="2400" dirty="0" smtClean="0">
                <a:ea typeface="MS Mincho" pitchFamily="49" charset="-128"/>
                <a:cs typeface="Tahoma" pitchFamily="34" charset="0"/>
              </a:rPr>
              <a:t>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696816" y="6364334"/>
            <a:ext cx="2133600" cy="365125"/>
          </a:xfrm>
        </p:spPr>
        <p:txBody>
          <a:bodyPr/>
          <a:lstStyle/>
          <a:p>
            <a:fld id="{074B379A-8968-4E49-B7C7-EB6E50A494BB}" type="slidenum">
              <a:rPr lang="en-US" sz="1800" smtClean="0">
                <a:solidFill>
                  <a:prstClr val="black">
                    <a:tint val="75000"/>
                  </a:prstClr>
                </a:solidFill>
              </a:rPr>
              <a:pPr/>
              <a:t>118</a:t>
            </a:fld>
            <a:endParaRPr lang="en-US" sz="1800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046079"/>
              </p:ext>
            </p:extLst>
          </p:nvPr>
        </p:nvGraphicFramePr>
        <p:xfrm>
          <a:off x="683569" y="1267200"/>
          <a:ext cx="7272807" cy="3830946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258325"/>
                <a:gridCol w="971822"/>
                <a:gridCol w="1190592"/>
                <a:gridCol w="1190592"/>
                <a:gridCol w="1122843"/>
                <a:gridCol w="1538633"/>
              </a:tblGrid>
              <a:tr h="53210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HPF    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Opt_HPF   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600" u="none" strike="noStrike" dirty="0" smtClean="0">
                          <a:effectLst/>
                        </a:rPr>
                        <a:t>Opt_HPF</a:t>
                      </a:r>
                    </a:p>
                    <a:p>
                      <a:pPr algn="ctr" rtl="0" fontAlgn="ctr"/>
                      <a:r>
                        <a:rPr lang="tr-TR" sz="1600" u="none" strike="noStrike" dirty="0" smtClean="0">
                          <a:effectLst/>
                        </a:rPr>
                        <a:t>(MATLAB)   </a:t>
                      </a:r>
                      <a:endParaRPr lang="tr-TR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  HCS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HCS_UNSHARP</a:t>
                      </a:r>
                      <a:endParaRPr lang="tr-TR" sz="16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67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RMSE|0          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FF0000"/>
                          </a:solidFill>
                          <a:effectLst/>
                        </a:rPr>
                        <a:t>128,79</a:t>
                      </a:r>
                      <a:endParaRPr lang="tr-TR" sz="18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effectLst/>
                        </a:rPr>
                        <a:t>48,08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b="1" u="none" strike="noStrike" dirty="0">
                          <a:effectLst/>
                        </a:rPr>
                        <a:t>32,26</a:t>
                      </a:r>
                      <a:endParaRPr lang="tr-T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33,39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>
                          <a:effectLst/>
                        </a:rPr>
                        <a:t>46,87</a:t>
                      </a:r>
                      <a:endParaRPr lang="tr-TR" sz="18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7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SAM|0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FF0000"/>
                          </a:solidFill>
                          <a:effectLst/>
                        </a:rPr>
                        <a:t>3,47</a:t>
                      </a:r>
                      <a:endParaRPr lang="tr-TR" sz="18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effectLst/>
                        </a:rPr>
                        <a:t>1,58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b="1" u="none" strike="noStrike" dirty="0">
                          <a:effectLst/>
                        </a:rPr>
                        <a:t>1,57</a:t>
                      </a:r>
                      <a:endParaRPr lang="tr-T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0,19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0,19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803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CC|1</a:t>
                      </a:r>
                      <a:endParaRPr lang="tr-TR" sz="18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effectLst/>
                        </a:rPr>
                        <a:t>0,87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0,98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b="1" u="none" strike="noStrike" dirty="0">
                          <a:effectLst/>
                        </a:rPr>
                        <a:t>0,98</a:t>
                      </a:r>
                      <a:endParaRPr lang="tr-TR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0,99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0,98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41848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RASE|0</a:t>
                      </a:r>
                      <a:endParaRPr lang="tr-TR" sz="18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FF0000"/>
                          </a:solidFill>
                          <a:effectLst/>
                        </a:rPr>
                        <a:t>35,42</a:t>
                      </a:r>
                      <a:endParaRPr lang="tr-TR" sz="18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effectLst/>
                        </a:rPr>
                        <a:t>13,22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b="1" u="none" strike="noStrike" dirty="0">
                          <a:effectLst/>
                        </a:rPr>
                        <a:t>11,07</a:t>
                      </a:r>
                      <a:endParaRPr lang="tr-T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9,15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>
                          <a:effectLst/>
                        </a:rPr>
                        <a:t>12,89</a:t>
                      </a:r>
                      <a:endParaRPr lang="tr-TR" sz="18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7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QAVE|1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effectLst/>
                        </a:rPr>
                        <a:t>0,96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0,98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b="1" u="none" strike="noStrike" dirty="0">
                          <a:effectLst/>
                        </a:rPr>
                        <a:t>0,99</a:t>
                      </a:r>
                      <a:endParaRPr lang="tr-TR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1,00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0,99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7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SID|0</a:t>
                      </a:r>
                      <a:endParaRPr lang="tr-TR" sz="18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0,01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0,00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b="1" u="none" strike="noStrike" dirty="0">
                          <a:effectLst/>
                        </a:rPr>
                        <a:t>0</a:t>
                      </a:r>
                      <a:endParaRPr lang="tr-TR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0,00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0,00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6793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ERGAS|0</a:t>
                      </a:r>
                      <a:endParaRPr lang="tr-TR" sz="18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FF0000"/>
                          </a:solidFill>
                          <a:effectLst/>
                        </a:rPr>
                        <a:t>9,54</a:t>
                      </a:r>
                      <a:endParaRPr lang="tr-TR" sz="1800" b="1" dirty="0">
                        <a:solidFill>
                          <a:srgbClr val="FF000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effectLst/>
                        </a:rPr>
                        <a:t>3,64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b="1" u="none" strike="noStrike" dirty="0">
                          <a:effectLst/>
                        </a:rPr>
                        <a:t>3,13</a:t>
                      </a:r>
                      <a:endParaRPr lang="tr-T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2,40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effectLst/>
                        </a:rPr>
                        <a:t>3,38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803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SPATIAL|1</a:t>
                      </a:r>
                      <a:endParaRPr lang="tr-TR" sz="18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0,91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effectLst/>
                        </a:rPr>
                        <a:t>0,88</a:t>
                      </a:r>
                      <a:endParaRPr lang="tr-TR" sz="18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tr-TR" sz="1800" b="1" u="none" strike="noStrike" dirty="0">
                          <a:effectLst/>
                        </a:rPr>
                        <a:t>0,97</a:t>
                      </a:r>
                      <a:endParaRPr lang="tr-TR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0,70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800" b="1" dirty="0">
                          <a:solidFill>
                            <a:srgbClr val="0070C0"/>
                          </a:solidFill>
                          <a:effectLst/>
                        </a:rPr>
                        <a:t>0,71</a:t>
                      </a:r>
                      <a:endParaRPr lang="tr-TR" sz="1800" b="1" dirty="0">
                        <a:solidFill>
                          <a:srgbClr val="0070C0"/>
                        </a:solidFill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3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altLang="zh-CN" sz="2400" dirty="0" smtClean="0">
                <a:ea typeface="MS Mincho" pitchFamily="49" charset="-128"/>
                <a:cs typeface="Tahoma" pitchFamily="34" charset="0"/>
              </a:rPr>
              <a:t>San Francisco </a:t>
            </a:r>
            <a:r>
              <a:rPr lang="tr-TR" altLang="zh-CN" sz="2400" dirty="0">
                <a:ea typeface="MS Mincho" pitchFamily="49" charset="-128"/>
                <a:cs typeface="Tahoma" pitchFamily="34" charset="0"/>
              </a:rPr>
              <a:t>Unsharp  ve Rakamsal Sonuçları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47573"/>
              </p:ext>
            </p:extLst>
          </p:nvPr>
        </p:nvGraphicFramePr>
        <p:xfrm>
          <a:off x="971600" y="1267200"/>
          <a:ext cx="6984776" cy="3388064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64421"/>
                <a:gridCol w="1760705"/>
                <a:gridCol w="1828067"/>
                <a:gridCol w="2031583"/>
              </a:tblGrid>
              <a:tr h="46198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</a:rPr>
                        <a:t> </a:t>
                      </a:r>
                      <a:endParaRPr lang="tr-TR" sz="14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IHS|s=1,w=0.3,t=10</a:t>
                      </a:r>
                      <a:endParaRPr lang="tr-TR" sz="14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</a:rPr>
                        <a:t>IHS|s=3,w=0.5,t=10</a:t>
                      </a:r>
                      <a:endParaRPr lang="tr-TR" sz="14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</a:rPr>
                        <a:t>   IHS|Pansharp</a:t>
                      </a:r>
                      <a:endParaRPr lang="tr-TR" sz="14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9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RMSE|0                </a:t>
                      </a:r>
                      <a:endParaRPr lang="tr-TR" sz="14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50,80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54,45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49,60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19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SAM|0</a:t>
                      </a:r>
                      <a:endParaRPr lang="tr-TR" sz="14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2,17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2,32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2,12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301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CC|1</a:t>
                      </a:r>
                      <a:endParaRPr lang="tr-TR" sz="14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0,96</a:t>
                      </a:r>
                      <a:endParaRPr lang="tr-TR" sz="12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0,95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0,96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5656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</a:rPr>
                        <a:t>RASE|0</a:t>
                      </a:r>
                      <a:endParaRPr lang="tr-TR" sz="14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17,43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18,69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17,02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19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QAVE|1</a:t>
                      </a:r>
                      <a:endParaRPr lang="tr-TR" sz="14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0,99</a:t>
                      </a:r>
                      <a:endParaRPr lang="tr-TR" sz="12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0,99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0,99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19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SID|0</a:t>
                      </a:r>
                      <a:endParaRPr lang="tr-TR" sz="14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0,01</a:t>
                      </a:r>
                      <a:endParaRPr lang="tr-TR" sz="12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0,01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0,01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1945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</a:rPr>
                        <a:t>ERGAS|0</a:t>
                      </a:r>
                      <a:endParaRPr lang="tr-TR" sz="14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4,64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4,97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4,53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  <a:tr h="33019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SPATIAL|1</a:t>
                      </a:r>
                      <a:endParaRPr lang="tr-TR" sz="14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0,98</a:t>
                      </a:r>
                      <a:endParaRPr lang="tr-TR" sz="12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0,98</a:t>
                      </a:r>
                      <a:endParaRPr lang="tr-TR" sz="12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0,97</a:t>
                      </a:r>
                      <a:endParaRPr lang="tr-TR" sz="12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94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49" y="857250"/>
            <a:ext cx="6191702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 PCA – TOBB ETÜ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545527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San Francisco </a:t>
            </a:r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Unsharp Bant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Sonuçları (</a:t>
            </a:r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RMSE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543761"/>
              </p:ext>
            </p:extLst>
          </p:nvPr>
        </p:nvGraphicFramePr>
        <p:xfrm>
          <a:off x="2342669" y="1052518"/>
          <a:ext cx="4458662" cy="50736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189442"/>
                <a:gridCol w="567305"/>
                <a:gridCol w="567305"/>
                <a:gridCol w="567305"/>
                <a:gridCol w="567305"/>
              </a:tblGrid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RMSE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u="none" strike="noStrike">
                          <a:effectLst/>
                        </a:rPr>
                        <a:t>Kırmızı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u="none" strike="noStrike">
                          <a:effectLst/>
                        </a:rPr>
                        <a:t>Yeşil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u="none" strike="noStrike">
                          <a:effectLst/>
                        </a:rPr>
                        <a:t>Mavi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u="none" strike="noStrike">
                          <a:effectLst/>
                        </a:rPr>
                        <a:t>NIR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HPF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87,24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87,24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87,24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87,24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HPF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135,8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135,8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135,8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135,8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HPF (3,0.5,10)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131,1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131,1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131,1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131,1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PCA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68,12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41,14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39,71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121,3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PCA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84,88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53,76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51,93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151,9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PCA (3,0.5,10)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79,63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48,38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46,79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150,3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Brovey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52,97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46,83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67,24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102,5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Brovey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57,36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55,95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73,14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113,7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Brovey (3,0.5,10)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55,36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49,11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70,78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113,7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GramSchmidt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51,83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32,05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31,4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83,12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GramSchmidt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72,43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47,57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45,88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89,12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GramSchmidt (3,0.5,10)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63,89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39,81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39,14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100,9</a:t>
                      </a:r>
                      <a:endParaRPr lang="tr-TR" sz="13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Wavelet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10,56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9,22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10,25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26,07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Wavelet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14,57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19,44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16,28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34,41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Wavelet (3,0.5,10)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14,09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15,08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15,74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35,41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IHS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49,6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49,6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49,6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49,6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IHS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63,75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63,75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63,75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63,75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IHS (3,0.5,10)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60,93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60,93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60,93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60,93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Optimized HPF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29,69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18,97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19,18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50,54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Optimized HPF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31,67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22,1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20,82</a:t>
                      </a:r>
                      <a:endParaRPr lang="tr-TR" sz="1300" b="1" i="0" u="none" strike="noStrike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47,72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Optimized HPF (3,0.5,10)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30,58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19,64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19,9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52,32</a:t>
                      </a:r>
                      <a:endParaRPr lang="tr-TR" sz="1300" b="1" i="0" u="none" strike="noStrike" dirty="0">
                        <a:solidFill>
                          <a:srgbClr val="558ED5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597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San Francisco </a:t>
            </a:r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Unsharp Bant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Sonuçları (</a:t>
            </a:r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Spatial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815627"/>
              </p:ext>
            </p:extLst>
          </p:nvPr>
        </p:nvGraphicFramePr>
        <p:xfrm>
          <a:off x="2343150" y="1051200"/>
          <a:ext cx="4458662" cy="507364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189442"/>
                <a:gridCol w="567305"/>
                <a:gridCol w="567305"/>
                <a:gridCol w="567305"/>
                <a:gridCol w="567305"/>
              </a:tblGrid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Spatial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u="none" strike="noStrike" dirty="0">
                          <a:effectLst/>
                        </a:rPr>
                        <a:t>Kırmızı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u="none" strike="noStrike" dirty="0">
                          <a:effectLst/>
                        </a:rPr>
                        <a:t>Yeşil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u="none" strike="noStrike" dirty="0">
                          <a:effectLst/>
                        </a:rPr>
                        <a:t>Mavi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u="none" strike="noStrike" dirty="0">
                          <a:effectLst/>
                        </a:rPr>
                        <a:t>NIR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HPF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0,97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HPF (1,0.3,10)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HPF (3,0.5,10)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PCA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0,96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0,94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0,92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PCA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0,96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0,81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0,92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0,97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PCA (3,0.5,10)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0,96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Brovey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0,96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0,89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Brovey (1,0.3,10)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0,97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0,96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0,66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Brovey (3,0.5,10)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0,97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0,96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0,85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GramSchmidt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0,97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0,95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0,96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GramSchmidt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0,95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GramSchmidt (3,0.5,10)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0,99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Wavelet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0,93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0,99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0,96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0,54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Wavelet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0,97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0,84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0,6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Wavelet (3,0.5,10)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0,58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IHS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0,92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IHS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0,95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0,92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IHS (3,0.5,10)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0,99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0,99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0,99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0,93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 smtClean="0">
                          <a:effectLst/>
                        </a:rPr>
                        <a:t>Optimized HPF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0,97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 dirty="0">
                          <a:effectLst/>
                        </a:rPr>
                        <a:t>Optimized HPF (1,0.3,10)</a:t>
                      </a:r>
                      <a:endParaRPr lang="tr-T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0,98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0,91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0,97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0,96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230620">
                <a:tc>
                  <a:txBody>
                    <a:bodyPr/>
                    <a:lstStyle/>
                    <a:p>
                      <a:pPr algn="l" rtl="0" fontAlgn="b"/>
                      <a:r>
                        <a:rPr lang="tr-TR" sz="1300" u="none" strike="noStrike">
                          <a:effectLst/>
                        </a:rPr>
                        <a:t>Optimized HPF (3,0.5,10)</a:t>
                      </a:r>
                      <a:endParaRPr lang="tr-T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0,98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>
                          <a:effectLst/>
                        </a:rPr>
                        <a:t>0,97</a:t>
                      </a:r>
                      <a:endParaRPr lang="tr-TR" sz="13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0,96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tr-TR" sz="1300" b="1" u="none" strike="noStrike" dirty="0">
                          <a:effectLst/>
                        </a:rPr>
                        <a:t>0,96</a:t>
                      </a:r>
                      <a:endParaRPr lang="tr-TR" sz="13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870" marR="8870" marT="887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4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2400" dirty="0" smtClean="0"/>
              <a:t>Ankara Ticari </a:t>
            </a:r>
            <a:r>
              <a:rPr lang="tr-TR" sz="2400" dirty="0"/>
              <a:t>Yöntemler Rakamsal Sonuçlar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491129"/>
              </p:ext>
            </p:extLst>
          </p:nvPr>
        </p:nvGraphicFramePr>
        <p:xfrm>
          <a:off x="1271905" y="1911033"/>
          <a:ext cx="6600190" cy="4160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590800"/>
                <a:gridCol w="1999615"/>
                <a:gridCol w="2009775"/>
              </a:tblGrid>
              <a:tr h="23876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</a:rPr>
                        <a:t> 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RMSE|0</a:t>
                      </a:r>
                      <a:endParaRPr lang="tr-TR" sz="140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             Spatial|1</a:t>
                      </a:r>
                      <a:endParaRPr lang="tr-TR" sz="140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489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ArcMap </a:t>
                      </a:r>
                      <a:r>
                        <a:rPr lang="tr-TR" sz="1400" dirty="0">
                          <a:effectLst/>
                        </a:rPr>
                        <a:t>Brovey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312,43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0,78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ArcMap </a:t>
                      </a:r>
                      <a:r>
                        <a:rPr lang="tr-TR" sz="1400" dirty="0">
                          <a:effectLst/>
                        </a:rPr>
                        <a:t>ESRI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175,94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0,70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ArcMap </a:t>
                      </a:r>
                      <a:r>
                        <a:rPr lang="tr-TR" sz="1400" dirty="0">
                          <a:effectLst/>
                        </a:rPr>
                        <a:t>IHS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60,63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0,76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ArcMap </a:t>
                      </a:r>
                      <a:r>
                        <a:rPr lang="tr-TR" sz="1400" dirty="0">
                          <a:effectLst/>
                        </a:rPr>
                        <a:t>Simplemean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35,46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0,75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ENVI </a:t>
                      </a:r>
                      <a:r>
                        <a:rPr lang="tr-TR" sz="1400" dirty="0">
                          <a:effectLst/>
                        </a:rPr>
                        <a:t>Cn Spectral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0,66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ENVI </a:t>
                      </a:r>
                      <a:r>
                        <a:rPr lang="tr-TR" sz="1400" dirty="0">
                          <a:effectLst/>
                        </a:rPr>
                        <a:t>Gramm-Schmitt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16,95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0,88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ENVI </a:t>
                      </a:r>
                      <a:r>
                        <a:rPr lang="tr-TR" sz="1400" dirty="0">
                          <a:effectLst/>
                        </a:rPr>
                        <a:t>Pc Spectral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195,87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0,77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ENVI </a:t>
                      </a:r>
                      <a:r>
                        <a:rPr lang="tr-TR" sz="1400" dirty="0">
                          <a:effectLst/>
                        </a:rPr>
                        <a:t>Spear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35,79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0,86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ERDAS </a:t>
                      </a:r>
                      <a:r>
                        <a:rPr lang="tr-TR" sz="1400" dirty="0">
                          <a:effectLst/>
                        </a:rPr>
                        <a:t>Ehlers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50,45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0,94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ERDAS </a:t>
                      </a:r>
                      <a:r>
                        <a:rPr lang="tr-TR" sz="1400" dirty="0">
                          <a:effectLst/>
                        </a:rPr>
                        <a:t>HCS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37,69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0,90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578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ERDAS </a:t>
                      </a:r>
                      <a:r>
                        <a:rPr lang="tr-TR" sz="1400" dirty="0">
                          <a:effectLst/>
                        </a:rPr>
                        <a:t>Opt_HPF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25,87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0,92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2679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smtClean="0">
                          <a:effectLst/>
                        </a:rPr>
                        <a:t>ERDAS </a:t>
                      </a:r>
                      <a:r>
                        <a:rPr lang="tr-TR" sz="1400" dirty="0">
                          <a:effectLst/>
                        </a:rPr>
                        <a:t>Subtractive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58,46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0,99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6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tr-TR" sz="2400" dirty="0"/>
              <a:t>San Francisco Ticari Yöntemler Rakamsal Sonuçlar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217705"/>
              </p:ext>
            </p:extLst>
          </p:nvPr>
        </p:nvGraphicFramePr>
        <p:xfrm>
          <a:off x="1270800" y="1911601"/>
          <a:ext cx="6632020" cy="416052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603211"/>
                <a:gridCol w="2009100"/>
                <a:gridCol w="2019709"/>
              </a:tblGrid>
              <a:tr h="28289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</a:rPr>
                        <a:t> 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>
                          <a:effectLst/>
                        </a:rPr>
                        <a:t>RMSE|0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>
                          <a:effectLst/>
                        </a:rPr>
                        <a:t>Spatial|1</a:t>
                      </a:r>
                      <a:endParaRPr lang="tr-TR" sz="140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ArcMap </a:t>
                      </a:r>
                      <a:r>
                        <a:rPr lang="tr-TR" sz="1400" dirty="0">
                          <a:effectLst/>
                        </a:rPr>
                        <a:t>Brovey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240,84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0,79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ArcMap </a:t>
                      </a:r>
                      <a:r>
                        <a:rPr lang="tr-TR" sz="1400" dirty="0">
                          <a:effectLst/>
                        </a:rPr>
                        <a:t>ESRI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102,88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0,74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ArcMap </a:t>
                      </a:r>
                      <a:r>
                        <a:rPr lang="tr-TR" sz="1400" dirty="0">
                          <a:effectLst/>
                        </a:rPr>
                        <a:t>IHS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117,27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0,78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ArcMap </a:t>
                      </a:r>
                      <a:r>
                        <a:rPr lang="tr-TR" sz="1400" dirty="0">
                          <a:effectLst/>
                        </a:rPr>
                        <a:t>Simplemean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37,30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0,75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ENVI  </a:t>
                      </a:r>
                      <a:r>
                        <a:rPr lang="tr-TR" sz="1400" dirty="0">
                          <a:effectLst/>
                        </a:rPr>
                        <a:t>Cn Spectral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 </a:t>
                      </a:r>
                      <a:r>
                        <a:rPr lang="tr-TR" sz="1400" b="1" dirty="0" smtClean="0">
                          <a:effectLst/>
                        </a:rPr>
                        <a:t>-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0,67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ENVI </a:t>
                      </a:r>
                      <a:r>
                        <a:rPr lang="tr-TR" sz="1400" dirty="0">
                          <a:effectLst/>
                        </a:rPr>
                        <a:t>Gramm-Schmitt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15,25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0,94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ENVI </a:t>
                      </a:r>
                      <a:r>
                        <a:rPr lang="tr-TR" sz="1400" dirty="0">
                          <a:effectLst/>
                        </a:rPr>
                        <a:t>Pc Spectral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85,94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0,95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ENVI </a:t>
                      </a:r>
                      <a:r>
                        <a:rPr lang="tr-TR" sz="1400" dirty="0">
                          <a:effectLst/>
                        </a:rPr>
                        <a:t>Spear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58,60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0,93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ERDAS </a:t>
                      </a:r>
                      <a:r>
                        <a:rPr lang="tr-TR" sz="1400" dirty="0">
                          <a:effectLst/>
                        </a:rPr>
                        <a:t>Ehlers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16,03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0,91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ERDAS </a:t>
                      </a:r>
                      <a:r>
                        <a:rPr lang="tr-TR" sz="1400" dirty="0">
                          <a:effectLst/>
                        </a:rPr>
                        <a:t>HCS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62,08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0,83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ERDAS </a:t>
                      </a:r>
                      <a:r>
                        <a:rPr lang="tr-TR" sz="1400" dirty="0">
                          <a:effectLst/>
                        </a:rPr>
                        <a:t>Opt_HPF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39,92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0,97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828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dirty="0" smtClean="0">
                          <a:effectLst/>
                        </a:rPr>
                        <a:t>ERDAS </a:t>
                      </a:r>
                      <a:r>
                        <a:rPr lang="tr-TR" sz="1400" dirty="0">
                          <a:effectLst/>
                        </a:rPr>
                        <a:t>Subtractive</a:t>
                      </a:r>
                      <a:endParaRPr lang="tr-TR" sz="1400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>
                          <a:effectLst/>
                        </a:rPr>
                        <a:t>80,66</a:t>
                      </a:r>
                      <a:endParaRPr lang="tr-TR" sz="14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400" b="1" dirty="0">
                          <a:effectLst/>
                        </a:rPr>
                        <a:t>0,98</a:t>
                      </a:r>
                      <a:endParaRPr lang="tr-TR" sz="14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15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tr-TR" altLang="zh-CN" sz="2400" dirty="0" smtClean="0">
                <a:ea typeface="MS Mincho" panose="02020609040205080304" pitchFamily="49" charset="-128"/>
                <a:cs typeface="Tahoma" panose="020B0604030504040204" pitchFamily="34" charset="0"/>
              </a:rPr>
              <a:t>Ankara </a:t>
            </a:r>
            <a:r>
              <a:rPr lang="tr-TR" altLang="zh-CN" sz="2400" dirty="0">
                <a:ea typeface="MS Mincho" panose="02020609040205080304" pitchFamily="49" charset="-128"/>
                <a:cs typeface="Tahoma" panose="020B0604030504040204" pitchFamily="34" charset="0"/>
              </a:rPr>
              <a:t>Ticari Yöntemler Rakamsal </a:t>
            </a:r>
            <a:r>
              <a:rPr lang="tr-TR" altLang="zh-CN" sz="2400" dirty="0" smtClean="0">
                <a:ea typeface="MS Mincho" panose="02020609040205080304" pitchFamily="49" charset="-128"/>
                <a:cs typeface="Tahoma" panose="020B0604030504040204" pitchFamily="34" charset="0"/>
              </a:rPr>
              <a:t>Sonuçları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473124"/>
              </p:ext>
            </p:extLst>
          </p:nvPr>
        </p:nvGraphicFramePr>
        <p:xfrm>
          <a:off x="107993" y="1267200"/>
          <a:ext cx="8856493" cy="4729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29664"/>
                <a:gridCol w="869428"/>
                <a:gridCol w="1078123"/>
                <a:gridCol w="963213"/>
                <a:gridCol w="963213"/>
                <a:gridCol w="963213"/>
                <a:gridCol w="963213"/>
                <a:gridCol w="963213"/>
                <a:gridCol w="963213"/>
              </a:tblGrid>
              <a:tr h="4997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IHS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ArcMap</a:t>
                      </a:r>
                      <a:endParaRPr lang="tr-TR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IHS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Opt_HPF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ERDAS</a:t>
                      </a:r>
                      <a:endParaRPr lang="tr-TR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Opt_HPF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GS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ENVI</a:t>
                      </a:r>
                      <a:endParaRPr lang="tr-TR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GS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HCS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ERDAS</a:t>
                      </a:r>
                      <a:endParaRPr lang="tr-TR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HCS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RMSE|0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34,03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60,63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22,97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25,87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34,46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16,95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47,14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37,69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SAM|0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0,73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0,05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0,26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0,48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0,69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0,43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0,17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0,03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CC|1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0,98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0,99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0,99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RASE|0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6,48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13,22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4,37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4,90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6,56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3,21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10,53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7,14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QAVE|1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1,00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1,00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0,99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SID|0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ERGAS|0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1,77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3,72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1,10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1,22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1,72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0,88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2,60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1,77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SPATIAL|1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0,91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0,95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0,92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0,91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0,88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0,87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907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tr-TR" altLang="tr-TR" sz="2400" dirty="0" smtClean="0"/>
              <a:t>San Francisco </a:t>
            </a:r>
            <a:r>
              <a:rPr lang="tr-TR" altLang="tr-TR" sz="2400" dirty="0"/>
              <a:t>Ticari Yöntemler Rakamsal </a:t>
            </a:r>
            <a:r>
              <a:rPr lang="tr-TR" altLang="tr-TR" sz="2400" dirty="0" smtClean="0"/>
              <a:t>Sonuçları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793407"/>
              </p:ext>
            </p:extLst>
          </p:nvPr>
        </p:nvGraphicFramePr>
        <p:xfrm>
          <a:off x="107504" y="1268760"/>
          <a:ext cx="8882165" cy="472948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132938"/>
                <a:gridCol w="871949"/>
                <a:gridCol w="1081248"/>
                <a:gridCol w="966005"/>
                <a:gridCol w="966005"/>
                <a:gridCol w="966005"/>
                <a:gridCol w="966005"/>
                <a:gridCol w="966005"/>
                <a:gridCol w="966005"/>
              </a:tblGrid>
              <a:tr h="4997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IHS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ArcMap</a:t>
                      </a:r>
                      <a:endParaRPr lang="tr-TR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IHS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Opt_HPF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ERDAS Opt_HPF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GS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ENVI</a:t>
                      </a:r>
                      <a:endParaRPr lang="tr-TR" sz="1600" dirty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GS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HCS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ERDAS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HCS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RMSE|0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49,60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117,27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32,26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39,92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53,87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15,25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26,75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62,08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SAM|0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2,12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0,12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1,57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2,07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3,06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0,94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0,13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0,06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CC|1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0,96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0,95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0,99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0,95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RASE|0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17,02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37,71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11,07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13,48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18,49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5,15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9,55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20,97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QAVE|1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0,99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0,78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0,99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0,98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SID|0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0,01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0,01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0,00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ERGAS|0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4,53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14,16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3,13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3,84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5,25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1,44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2,92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5,30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9974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SPATIAL|1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0,97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>
                          <a:effectLst/>
                        </a:rPr>
                        <a:t>0,97</a:t>
                      </a:r>
                      <a:endParaRPr lang="tr-TR" sz="1600" b="1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0,97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0,96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0,94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0,56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1600" b="1" dirty="0">
                          <a:effectLst/>
                        </a:rPr>
                        <a:t>0,83</a:t>
                      </a:r>
                      <a:endParaRPr lang="tr-TR" sz="1600" b="1" dirty="0">
                        <a:effectLst/>
                        <a:latin typeface="Tahoma" panose="020B0604030504040204" pitchFamily="34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507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Teşekkürler</a:t>
            </a:r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2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49" y="857250"/>
            <a:ext cx="6191702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 HCS – TOBB ETÜ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37158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00" y="856800"/>
            <a:ext cx="6191702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 HPF – TOBB ETÜ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309513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49" y="857250"/>
            <a:ext cx="6191702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 Gram Schmitt – TOBB ETÜ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251115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49" y="857250"/>
            <a:ext cx="6191702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 Brovey – TOBB ETÜ  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426504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49" y="857250"/>
            <a:ext cx="6191702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 IHS – TOBB ETÜ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86237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Metotlar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algn="just"/>
            <a:r>
              <a:rPr lang="tr-TR" dirty="0" smtClean="0">
                <a:latin typeface="Calibri Light" panose="020F0302020204030204" pitchFamily="34" charset="0"/>
              </a:rPr>
              <a:t>Yüksek </a:t>
            </a:r>
            <a:r>
              <a:rPr lang="tr-TR" dirty="0">
                <a:latin typeface="Calibri Light" panose="020F0302020204030204" pitchFamily="34" charset="0"/>
              </a:rPr>
              <a:t>Geçiren Süzgeç  (High Pass Filter: HPF)</a:t>
            </a:r>
          </a:p>
          <a:p>
            <a:pPr lvl="0" algn="just"/>
            <a:r>
              <a:rPr lang="tr-TR" dirty="0">
                <a:latin typeface="Calibri Light" panose="020F0302020204030204" pitchFamily="34" charset="0"/>
              </a:rPr>
              <a:t>Temel Bileşen Analizi (Principle Component Analysis: PCA)</a:t>
            </a:r>
          </a:p>
          <a:p>
            <a:pPr lvl="0" algn="just"/>
            <a:r>
              <a:rPr lang="tr-TR" dirty="0">
                <a:latin typeface="Calibri Light" panose="020F0302020204030204" pitchFamily="34" charset="0"/>
              </a:rPr>
              <a:t>Brovey</a:t>
            </a:r>
          </a:p>
          <a:p>
            <a:pPr lvl="0" algn="just"/>
            <a:r>
              <a:rPr lang="tr-TR" dirty="0">
                <a:latin typeface="Calibri Light" panose="020F0302020204030204" pitchFamily="34" charset="0"/>
              </a:rPr>
              <a:t>Gramm-Schmitt</a:t>
            </a:r>
          </a:p>
          <a:p>
            <a:pPr lvl="0" algn="just"/>
            <a:r>
              <a:rPr lang="tr-TR" dirty="0">
                <a:latin typeface="Calibri Light" panose="020F0302020204030204" pitchFamily="34" charset="0"/>
              </a:rPr>
              <a:t>Dalgacık(Wavelet)</a:t>
            </a:r>
          </a:p>
          <a:p>
            <a:pPr lvl="0" algn="just"/>
            <a:r>
              <a:rPr lang="tr-TR" dirty="0">
                <a:latin typeface="Calibri Light" panose="020F0302020204030204" pitchFamily="34" charset="0"/>
              </a:rPr>
              <a:t>Yoğunluk Renk Doyumu (Intensity Hue Saturation: IHS)</a:t>
            </a:r>
          </a:p>
          <a:p>
            <a:pPr lvl="0" algn="just"/>
            <a:r>
              <a:rPr lang="tr-TR" dirty="0">
                <a:latin typeface="Calibri Light" panose="020F0302020204030204" pitchFamily="34" charset="0"/>
              </a:rPr>
              <a:t>Hiperküre Renk Uzayı(Hyperspherical Color Space: HCS)</a:t>
            </a:r>
          </a:p>
          <a:p>
            <a:pPr lvl="0" algn="just"/>
            <a:r>
              <a:rPr lang="tr-TR" dirty="0">
                <a:latin typeface="Calibri Light" panose="020F0302020204030204" pitchFamily="34" charset="0"/>
              </a:rPr>
              <a:t>Optimized HPF</a:t>
            </a:r>
          </a:p>
          <a:p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40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tr-TR" altLang="zh-CN" sz="2400" dirty="0">
                <a:ea typeface="MS Mincho" pitchFamily="49" charset="-128"/>
                <a:cs typeface="Times New Roman" pitchFamily="18" charset="0"/>
              </a:rPr>
              <a:t>Yüksek Geçiren Süzgeç (High Pass Filter</a:t>
            </a:r>
            <a:r>
              <a:rPr lang="tr-TR" altLang="zh-CN" sz="2400" dirty="0" smtClean="0">
                <a:ea typeface="MS Mincho" pitchFamily="49" charset="-128"/>
                <a:cs typeface="Times New Roman" pitchFamily="18" charset="0"/>
              </a:rPr>
              <a:t>: HPF)</a:t>
            </a:r>
            <a:endParaRPr lang="tr-TR" sz="24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zh-CN" dirty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HPF yönteminde,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zh-CN" dirty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Filtreler </a:t>
            </a:r>
            <a:r>
              <a:rPr lang="tr-TR" altLang="zh-CN" dirty="0" smtClean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Pan </a:t>
            </a:r>
            <a:r>
              <a:rPr lang="tr-TR" altLang="zh-CN" dirty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ve çok bantlı görüntülerin oranına göre seçilerek uygulanır (</a:t>
            </a:r>
            <a:r>
              <a:rPr lang="tr-TR" altLang="zh-CN" i="1" dirty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Filtre boyu=2*kat+1</a:t>
            </a:r>
            <a:r>
              <a:rPr lang="tr-TR" altLang="zh-CN" dirty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):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zh-CN" dirty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5x5 (2 kat), 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zh-CN" dirty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7x7 (3 kat) </a:t>
            </a:r>
          </a:p>
          <a:p>
            <a:pPr lvl="1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tr-TR" altLang="zh-CN" dirty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9x9 </a:t>
            </a:r>
            <a:r>
              <a:rPr lang="tr-TR" altLang="zh-CN" dirty="0" smtClean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(4 kat) boyutlarında.</a:t>
            </a:r>
          </a:p>
          <a:p>
            <a:pPr marL="457200" lvl="1" indent="0" algn="just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tr-TR" altLang="zh-CN" dirty="0" smtClean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Bu </a:t>
            </a:r>
            <a:r>
              <a:rPr lang="tr-TR" altLang="zh-CN" dirty="0">
                <a:latin typeface="Calibri Light" panose="020F0302020204030204" pitchFamily="34" charset="0"/>
                <a:ea typeface="MS Mincho" pitchFamily="49" charset="-128"/>
                <a:cs typeface="Tahoma" pitchFamily="34" charset="0"/>
              </a:rPr>
              <a:t>filtre görüntüye uygulanarak yüksek geçiren değer elde edilir ve bu ara görüntü tüm bantlara uygulanarak çözünürlük arttırılmış olur.</a:t>
            </a:r>
            <a:endParaRPr lang="tr-TR" dirty="0"/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11620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r-TR" altLang="tr-T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2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Sunu Akışı</a:t>
            </a:r>
            <a:endParaRPr lang="en-US" sz="240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tr-TR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Göktürk 2</a:t>
            </a:r>
          </a:p>
          <a:p>
            <a:pPr algn="just">
              <a:lnSpc>
                <a:spcPct val="90000"/>
              </a:lnSpc>
            </a:pPr>
            <a:r>
              <a:rPr lang="tr-TR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Pankeskinleştirme</a:t>
            </a:r>
          </a:p>
          <a:p>
            <a:pPr algn="just">
              <a:lnSpc>
                <a:spcPct val="90000"/>
              </a:lnSpc>
            </a:pPr>
            <a:r>
              <a:rPr lang="tr-TR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Pankeskinleştirme Yöntemleri ve Görsel Sonuçlar</a:t>
            </a:r>
            <a:endParaRPr lang="en-US" dirty="0" smtClean="0"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en-US" dirty="0" err="1" smtClean="0">
                <a:latin typeface="Calibri Light" panose="020F0302020204030204" pitchFamily="34" charset="0"/>
                <a:cs typeface="Times New Roman" panose="02020603050405020304" pitchFamily="18" charset="0"/>
              </a:rPr>
              <a:t>Unsharpening</a:t>
            </a:r>
            <a:r>
              <a:rPr lang="en-US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 </a:t>
            </a:r>
            <a:endParaRPr lang="tr-TR" dirty="0" smtClean="0">
              <a:latin typeface="Calibri Light" panose="020F03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tr-TR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Unsharpening Yöntemi ve Görsel Sonuçlar</a:t>
            </a:r>
          </a:p>
          <a:p>
            <a:pPr algn="just">
              <a:lnSpc>
                <a:spcPct val="90000"/>
              </a:lnSpc>
            </a:pPr>
            <a:r>
              <a:rPr lang="tr-TR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Ticari Yöntemler</a:t>
            </a:r>
          </a:p>
          <a:p>
            <a:pPr algn="just">
              <a:lnSpc>
                <a:spcPct val="90000"/>
              </a:lnSpc>
            </a:pPr>
            <a:r>
              <a:rPr lang="tr-TR" dirty="0" smtClean="0">
                <a:latin typeface="Calibri Light" panose="020F0302020204030204" pitchFamily="34" charset="0"/>
                <a:cs typeface="Times New Roman" panose="02020603050405020304" pitchFamily="18" charset="0"/>
              </a:rPr>
              <a:t>Metrikler 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HPF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78016" y="184482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tr-TR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772331"/>
              </p:ext>
            </p:extLst>
          </p:nvPr>
        </p:nvGraphicFramePr>
        <p:xfrm>
          <a:off x="3347865" y="4005064"/>
          <a:ext cx="2160240" cy="144016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432048"/>
                <a:gridCol w="432048"/>
                <a:gridCol w="432048"/>
                <a:gridCol w="432048"/>
                <a:gridCol w="432048"/>
              </a:tblGrid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-1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-1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-1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-1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24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-1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88032"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>
                          <a:effectLst/>
                        </a:rPr>
                        <a:t>-1</a:t>
                      </a:r>
                      <a:endParaRPr lang="tr-T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100" u="none" strike="noStrike" dirty="0">
                          <a:effectLst/>
                        </a:rPr>
                        <a:t>-1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211960" y="5517232"/>
            <a:ext cx="5081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b="1" dirty="0" smtClean="0">
                <a:latin typeface="Corbel" pitchFamily="34" charset="0"/>
              </a:rPr>
              <a:t>YGF</a:t>
            </a:r>
            <a:endParaRPr lang="tr-TR" sz="1400" b="1" dirty="0">
              <a:latin typeface="Corbe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848"/>
            <a:ext cx="903649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4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New York City  MS Görüntü ve HPF Metodu ile Pankeskinleştirilmiş Görüntü</a:t>
            </a:r>
            <a:endParaRPr lang="tr-TR" sz="24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8000" y="1260000"/>
            <a:ext cx="8520424" cy="4196825"/>
            <a:chOff x="512150" y="489963"/>
            <a:chExt cx="10628196" cy="351602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150" y="489963"/>
              <a:ext cx="5235029" cy="35160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5317" y="489963"/>
              <a:ext cx="5235029" cy="351602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407638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Temel Bileşen Analizi (Principal Compononet Analysis: PCA)</a:t>
            </a:r>
            <a:endParaRPr lang="tr-TR" sz="2400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>
                <a:latin typeface="Calibri Light" panose="020F0302020204030204" pitchFamily="34" charset="0"/>
              </a:rPr>
              <a:t>PCA dönüşümü, </a:t>
            </a:r>
            <a:r>
              <a:rPr lang="tr-TR" dirty="0" smtClean="0">
                <a:latin typeface="Calibri Light" panose="020F0302020204030204" pitchFamily="34" charset="0"/>
              </a:rPr>
              <a:t>ilintili çok-tayflı </a:t>
            </a:r>
            <a:r>
              <a:rPr lang="tr-TR" dirty="0">
                <a:latin typeface="Calibri Light" panose="020F0302020204030204" pitchFamily="34" charset="0"/>
              </a:rPr>
              <a:t>(multi-spektral) bantları temel bileşenlere dönüştürür. 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İlk </a:t>
            </a:r>
            <a:r>
              <a:rPr lang="tr-TR" dirty="0">
                <a:latin typeface="Calibri Light" panose="020F0302020204030204" pitchFamily="34" charset="0"/>
              </a:rPr>
              <a:t>temel bileşen yerine </a:t>
            </a:r>
            <a:r>
              <a:rPr lang="tr-TR" dirty="0" smtClean="0">
                <a:latin typeface="Calibri Light" panose="020F0302020204030204" pitchFamily="34" charset="0"/>
              </a:rPr>
              <a:t>Pan </a:t>
            </a:r>
            <a:r>
              <a:rPr lang="tr-TR" dirty="0">
                <a:latin typeface="Calibri Light" panose="020F0302020204030204" pitchFamily="34" charset="0"/>
              </a:rPr>
              <a:t>görüntü geçirilir. </a:t>
            </a:r>
          </a:p>
          <a:p>
            <a:pPr algn="just"/>
            <a:r>
              <a:rPr lang="tr-TR" dirty="0">
                <a:latin typeface="Calibri Light" panose="020F0302020204030204" pitchFamily="34" charset="0"/>
              </a:rPr>
              <a:t>PCA dönüşümü yapılıp pankeskinleştirilmiş görüntü elde edilir.</a:t>
            </a:r>
          </a:p>
          <a:p>
            <a:pPr algn="just"/>
            <a:r>
              <a:rPr lang="tr-TR" dirty="0">
                <a:latin typeface="Calibri Light" panose="020F0302020204030204" pitchFamily="34" charset="0"/>
              </a:rPr>
              <a:t>Pankeskinleştirilmiş görüntü P</a:t>
            </a:r>
            <a:r>
              <a:rPr lang="tr-TR" dirty="0" smtClean="0">
                <a:latin typeface="Calibri Light" panose="020F0302020204030204" pitchFamily="34" charset="0"/>
              </a:rPr>
              <a:t>an </a:t>
            </a:r>
            <a:r>
              <a:rPr lang="tr-TR" dirty="0">
                <a:latin typeface="Calibri Light" panose="020F0302020204030204" pitchFamily="34" charset="0"/>
              </a:rPr>
              <a:t>görüntüye ait fazla bilgi taşıdığından uzamsal olarak iyi sonuç verir buna karşılık renk bilgisini koruyamaz.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7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PCA</a:t>
            </a:r>
            <a:endParaRPr lang="tr-TR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379" y="1132910"/>
            <a:ext cx="9253379" cy="474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43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New York City MS Görüntü ve PCA Metodu ile Pankeskinleştirilmiş Görüntü</a:t>
            </a:r>
            <a:endParaRPr lang="tr-TR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8000" y="1260000"/>
            <a:ext cx="8520424" cy="4196825"/>
            <a:chOff x="264884" y="54836"/>
            <a:chExt cx="9669321" cy="319633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884" y="54836"/>
              <a:ext cx="4762727" cy="3196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480" y="54836"/>
              <a:ext cx="4762725" cy="319633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341343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</a:rPr>
              <a:t>Brovey Yöntemi</a:t>
            </a:r>
            <a:endParaRPr lang="tr-TR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just"/>
            <a:r>
              <a:rPr lang="tr-TR" dirty="0">
                <a:latin typeface="Calibri Light" panose="020F0302020204030204" pitchFamily="34" charset="0"/>
              </a:rPr>
              <a:t>Bu yöntemde her spektral bant Pan görüntü ile çarpılır ve çarpım sonuçları spektral bantların toplamına bölünür. </a:t>
            </a:r>
          </a:p>
          <a:p>
            <a:pPr marL="285750" indent="-285750" algn="just"/>
            <a:r>
              <a:rPr lang="tr-TR" dirty="0">
                <a:latin typeface="Calibri Light" panose="020F0302020204030204" pitchFamily="34" charset="0"/>
              </a:rPr>
              <a:t>Keskinliği ön plana çıkartan bir yöntemdir.</a:t>
            </a:r>
          </a:p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1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Brovey Yöntemi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8753565" cy="466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4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New York City  MS Görüntü ve Brovey Metodu ile Pankeskinleştirilmiş Görüntü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8000" y="1260000"/>
            <a:ext cx="8520426" cy="4196825"/>
            <a:chOff x="245690" y="-14272"/>
            <a:chExt cx="9690458" cy="321464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0" y="-14272"/>
              <a:ext cx="4773137" cy="3214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011" y="-14272"/>
              <a:ext cx="4773137" cy="32146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0840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Gramm-Schmitt Yöntemi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>
                <a:latin typeface="Calibri Light" panose="020F0302020204030204" pitchFamily="34" charset="0"/>
              </a:rPr>
              <a:t>Bu yöntemde diğer yöntemlerden farklı olarak çoklu-tayflı görüntü üst örnekleme edilmez. </a:t>
            </a:r>
          </a:p>
          <a:p>
            <a:pPr algn="just"/>
            <a:r>
              <a:rPr lang="tr-TR" dirty="0">
                <a:latin typeface="Calibri Light" panose="020F0302020204030204" pitchFamily="34" charset="0"/>
              </a:rPr>
              <a:t>İlk olarak MS görüntünün ağırlıklı ortalaması alınarak bir adet düşük çözünürlüklü Pan elde edilir. </a:t>
            </a:r>
          </a:p>
          <a:p>
            <a:pPr algn="just"/>
            <a:r>
              <a:rPr lang="tr-TR" dirty="0">
                <a:latin typeface="Calibri Light" panose="020F0302020204030204" pitchFamily="34" charset="0"/>
              </a:rPr>
              <a:t>Sonrasında bu Pan görüntü ilk bant olarak alınır ve Gramm-Schmitt Dikgen algoritması ile tüm bantlar dik hale getirilir. </a:t>
            </a:r>
          </a:p>
          <a:p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59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Gramm-Schmitt Yöntemi</a:t>
            </a:r>
            <a:endParaRPr lang="tr-TR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60486"/>
            <a:ext cx="8003232" cy="61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3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Göktürk-2</a:t>
            </a:r>
            <a:endParaRPr lang="tr-TR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sz="2000" dirty="0">
                <a:latin typeface="Calibri Light" panose="020F0302020204030204" pitchFamily="34" charset="0"/>
              </a:rPr>
              <a:t>TÜBİTAK Uzay Teknolojileri Araştırma Enstitüsü (UZAY) ve TUSAŞ iş </a:t>
            </a:r>
            <a:r>
              <a:rPr lang="tr-TR" sz="2000" dirty="0" smtClean="0">
                <a:latin typeface="Calibri Light" panose="020F0302020204030204" pitchFamily="34" charset="0"/>
              </a:rPr>
              <a:t>ortaklığı ile 2012 yılında fırlatıldı.</a:t>
            </a:r>
          </a:p>
          <a:p>
            <a:pPr algn="just"/>
            <a:r>
              <a:rPr lang="tr-TR" sz="2000" dirty="0">
                <a:latin typeface="Calibri Light" panose="020F0302020204030204" pitchFamily="34" charset="0"/>
              </a:rPr>
              <a:t>Y</a:t>
            </a:r>
            <a:r>
              <a:rPr lang="tr-TR" sz="2000" dirty="0" smtClean="0">
                <a:latin typeface="Calibri Light" panose="020F0302020204030204" pitchFamily="34" charset="0"/>
              </a:rPr>
              <a:t>üksek </a:t>
            </a:r>
            <a:r>
              <a:rPr lang="tr-TR" sz="2000" dirty="0">
                <a:latin typeface="Calibri Light" panose="020F0302020204030204" pitchFamily="34" charset="0"/>
              </a:rPr>
              <a:t>yerlilik </a:t>
            </a:r>
            <a:r>
              <a:rPr lang="tr-TR" sz="2000" dirty="0" smtClean="0">
                <a:latin typeface="Calibri Light" panose="020F0302020204030204" pitchFamily="34" charset="0"/>
              </a:rPr>
              <a:t>oranı</a:t>
            </a:r>
          </a:p>
          <a:p>
            <a:pPr algn="just"/>
            <a:r>
              <a:rPr lang="tr-TR" sz="2000" dirty="0" smtClean="0">
                <a:latin typeface="Calibri Light" panose="020F0302020204030204" pitchFamily="34" charset="0"/>
              </a:rPr>
              <a:t>Ülkemizde </a:t>
            </a:r>
            <a:r>
              <a:rPr lang="tr-TR" sz="2000" dirty="0">
                <a:latin typeface="Calibri Light" panose="020F0302020204030204" pitchFamily="34" charset="0"/>
              </a:rPr>
              <a:t>özgün olarak geliştirilen ilk yüksek çözünürlüklü yer gözlem </a:t>
            </a:r>
            <a:r>
              <a:rPr lang="tr-TR" sz="2000" dirty="0" smtClean="0">
                <a:latin typeface="Calibri Light" panose="020F0302020204030204" pitchFamily="34" charset="0"/>
              </a:rPr>
              <a:t>uydusu</a:t>
            </a:r>
          </a:p>
          <a:p>
            <a:pPr algn="just"/>
            <a:r>
              <a:rPr lang="tr-TR" sz="2000" dirty="0" smtClean="0">
                <a:latin typeface="Calibri Light" panose="020F0302020204030204" pitchFamily="34" charset="0"/>
              </a:rPr>
              <a:t>Türkiye’nin </a:t>
            </a:r>
            <a:r>
              <a:rPr lang="tr-TR" sz="2000" dirty="0">
                <a:latin typeface="Calibri Light" panose="020F0302020204030204" pitchFamily="34" charset="0"/>
              </a:rPr>
              <a:t>kuzey sahillerinden güney sahillerine kadar uzanan yaklaşık 600 km’lik bir şeridin görüntüsünü tek geçişte indirebilecek kadar yüksek hızlı bir veri haberleşmesine sahiptir. </a:t>
            </a:r>
          </a:p>
          <a:p>
            <a:endParaRPr lang="tr-TR" dirty="0">
              <a:latin typeface="Calibri Light" panose="020F03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 descr="D:\Staj2014\Pansharp\gokturk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144642"/>
            <a:ext cx="2448272" cy="1522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4840856"/>
            <a:ext cx="2520280" cy="175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4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New York City  MS Görüntü Ve Gramm-Schmitt Metodu İle Pankeskinleştirilmiş Görüntü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8000" y="1260000"/>
            <a:ext cx="8520425" cy="4196826"/>
            <a:chOff x="285750" y="12650"/>
            <a:chExt cx="9680010" cy="32042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50" y="12650"/>
              <a:ext cx="4767991" cy="3204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769" y="12650"/>
              <a:ext cx="4767991" cy="3204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64177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Dalgacık (Wavelet) Yöntemi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MS </a:t>
            </a:r>
            <a:r>
              <a:rPr lang="tr-TR" dirty="0">
                <a:latin typeface="Calibri Light" panose="020F0302020204030204" pitchFamily="34" charset="0"/>
              </a:rPr>
              <a:t>görüntüye ve Pan bandına ayrı ayrı Ayrık Dalgacık </a:t>
            </a:r>
            <a:r>
              <a:rPr lang="tr-TR" dirty="0" smtClean="0">
                <a:latin typeface="Calibri Light" panose="020F0302020204030204" pitchFamily="34" charset="0"/>
              </a:rPr>
              <a:t>Dönüşümü(DWT) uygulanır</a:t>
            </a:r>
            <a:r>
              <a:rPr lang="tr-TR" dirty="0">
                <a:latin typeface="Calibri Light" panose="020F0302020204030204" pitchFamily="34" charset="0"/>
              </a:rPr>
              <a:t>. </a:t>
            </a:r>
          </a:p>
          <a:p>
            <a:pPr algn="just"/>
            <a:r>
              <a:rPr lang="tr-TR" dirty="0">
                <a:latin typeface="Calibri Light" panose="020F0302020204030204" pitchFamily="34" charset="0"/>
              </a:rPr>
              <a:t>DWT işlemi sonrası Pan görüntüye ait düşük frekanslı kısım </a:t>
            </a:r>
            <a:r>
              <a:rPr lang="tr-TR" dirty="0" smtClean="0">
                <a:latin typeface="Calibri Light" panose="020F0302020204030204" pitchFamily="34" charset="0"/>
              </a:rPr>
              <a:t>çıkartılır.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MS </a:t>
            </a:r>
            <a:r>
              <a:rPr lang="tr-TR" dirty="0">
                <a:latin typeface="Calibri Light" panose="020F0302020204030204" pitchFamily="34" charset="0"/>
              </a:rPr>
              <a:t>görüntüye ait düşük frekanslı kısım eklenir.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Ters </a:t>
            </a:r>
            <a:r>
              <a:rPr lang="tr-TR" dirty="0">
                <a:latin typeface="Calibri Light" panose="020F0302020204030204" pitchFamily="34" charset="0"/>
              </a:rPr>
              <a:t>dalgacık dönüşümü ile pankeskinleştirilmiş görüntü elde edilir. </a:t>
            </a:r>
          </a:p>
          <a:p>
            <a:pPr algn="just"/>
            <a:r>
              <a:rPr lang="tr-TR" dirty="0">
                <a:latin typeface="Calibri Light" panose="020F0302020204030204" pitchFamily="34" charset="0"/>
              </a:rPr>
              <a:t>Uzamsal olarak çok iyi sonuç </a:t>
            </a:r>
            <a:r>
              <a:rPr lang="tr-TR" dirty="0" smtClean="0">
                <a:latin typeface="Calibri Light" panose="020F0302020204030204" pitchFamily="34" charset="0"/>
              </a:rPr>
              <a:t>vermez.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Renk </a:t>
            </a:r>
            <a:r>
              <a:rPr lang="tr-TR" dirty="0">
                <a:latin typeface="Calibri Light" panose="020F0302020204030204" pitchFamily="34" charset="0"/>
              </a:rPr>
              <a:t>bilgisini en iyi koruyan yöntemlerden biridir.</a:t>
            </a:r>
          </a:p>
          <a:p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89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Dalgacık (Wavelet) Yöntemi 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696" y="1988840"/>
            <a:ext cx="909788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8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New York City  MS Görüntü ve Wavelet Metodu ile Pankeskinleştirilmiş Görüntü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8000" y="1260000"/>
            <a:ext cx="8520425" cy="4196826"/>
            <a:chOff x="287639" y="-2182"/>
            <a:chExt cx="9743976" cy="32042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639" y="-2182"/>
              <a:ext cx="4799498" cy="32042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2117" y="-2182"/>
              <a:ext cx="4799498" cy="3204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116516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Yoğunluk Renk Doyumu (Intensity Hue Saturation: IHS)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>
                <a:latin typeface="Calibri Light" panose="020F0302020204030204" pitchFamily="34" charset="0"/>
              </a:rPr>
              <a:t>İlk olarak çok-tayflı bantlar IHS renk uzayına dönüştürülür. </a:t>
            </a:r>
          </a:p>
          <a:p>
            <a:r>
              <a:rPr lang="tr-TR" dirty="0">
                <a:latin typeface="Calibri Light" panose="020F0302020204030204" pitchFamily="34" charset="0"/>
              </a:rPr>
              <a:t>Düşük çözünürlüklü yoğunluk bandı yüksek çözünürlüklü Pan bandı ile yer </a:t>
            </a:r>
            <a:r>
              <a:rPr lang="tr-TR" dirty="0" smtClean="0">
                <a:latin typeface="Calibri Light" panose="020F0302020204030204" pitchFamily="34" charset="0"/>
              </a:rPr>
              <a:t>değiştirir.</a:t>
            </a:r>
          </a:p>
          <a:p>
            <a:r>
              <a:rPr lang="tr-TR" dirty="0" smtClean="0">
                <a:latin typeface="Calibri Light" panose="020F0302020204030204" pitchFamily="34" charset="0"/>
              </a:rPr>
              <a:t>Elde </a:t>
            </a:r>
            <a:r>
              <a:rPr lang="tr-TR" dirty="0">
                <a:latin typeface="Calibri Light" panose="020F0302020204030204" pitchFamily="34" charset="0"/>
              </a:rPr>
              <a:t>edilen görüntü tekrar RGB renk uzayına dönüştürülür. </a:t>
            </a:r>
          </a:p>
          <a:p>
            <a:r>
              <a:rPr lang="tr-TR" dirty="0">
                <a:latin typeface="Calibri Light" panose="020F0302020204030204" pitchFamily="34" charset="0"/>
              </a:rPr>
              <a:t>Sonuçta elde edilen görüntü kenar bilgisini iyi bir şekilde tutar. </a:t>
            </a:r>
            <a:endParaRPr lang="tr-TR" dirty="0" smtClean="0">
              <a:latin typeface="Calibri Light" panose="020F0302020204030204" pitchFamily="34" charset="0"/>
            </a:endParaRPr>
          </a:p>
          <a:p>
            <a:r>
              <a:rPr lang="tr-TR" dirty="0" smtClean="0">
                <a:latin typeface="Calibri Light" panose="020F0302020204030204" pitchFamily="34" charset="0"/>
              </a:rPr>
              <a:t>Ancak görüntüde </a:t>
            </a:r>
            <a:r>
              <a:rPr lang="tr-TR" dirty="0">
                <a:latin typeface="Calibri Light" panose="020F0302020204030204" pitchFamily="34" charset="0"/>
              </a:rPr>
              <a:t>spektral bozulmalar oluşur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0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/>
              <a:t>Yoğunluk Renk Doyumu (Intensity Hue Saturation: IHS)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96752"/>
            <a:ext cx="777686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3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New York City  MS Görüntü ve IHS Metodu ile Pankeskinleştirilmiş Görüntü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8000" y="1260000"/>
            <a:ext cx="8520425" cy="4196826"/>
            <a:chOff x="244307" y="-2182"/>
            <a:chExt cx="9680010" cy="320422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07" y="-2182"/>
              <a:ext cx="4767991" cy="320422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6326" y="-2182"/>
              <a:ext cx="4767991" cy="32042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17071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Hiperküre Renk Uzayı (</a:t>
            </a:r>
            <a:r>
              <a:rPr lang="tr-TR" sz="2400" b="1" i="1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Hyperspherical Color Space: HCS )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Çok-tayflı </a:t>
            </a:r>
            <a:r>
              <a:rPr lang="tr-TR" dirty="0">
                <a:latin typeface="Calibri Light" panose="020F0302020204030204" pitchFamily="34" charset="0"/>
              </a:rPr>
              <a:t>bantlar pankromatik bandın bir hiperküre üzerine iz düşümleri olarak hesaplanır. </a:t>
            </a:r>
          </a:p>
          <a:p>
            <a:pPr algn="just"/>
            <a:r>
              <a:rPr lang="tr-TR" dirty="0">
                <a:latin typeface="Calibri Light" panose="020F0302020204030204" pitchFamily="34" charset="0"/>
              </a:rPr>
              <a:t>Çok-tayflı bantlardan hesaplanan değer yerine pankromatik bant konularak ters izdüşüm uygulanır.</a:t>
            </a:r>
          </a:p>
          <a:p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HCS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081"/>
            <a:ext cx="8978871" cy="49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0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New York City  MS Görüntü ve HCS Metodu ile Pankeskinleştirilmiş Görüntü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8000" y="1260000"/>
            <a:ext cx="8520425" cy="4196826"/>
            <a:chOff x="285664" y="-2180"/>
            <a:chExt cx="9677028" cy="320422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664" y="-2180"/>
              <a:ext cx="4766522" cy="320422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6170" y="-2180"/>
              <a:ext cx="4766522" cy="3204228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916180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Göktürk-2 </a:t>
            </a:r>
            <a:r>
              <a:rPr lang="tr-TR" sz="2400" dirty="0" smtClean="0"/>
              <a:t>Teknik Özellikleri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529808035"/>
              </p:ext>
            </p:extLst>
          </p:nvPr>
        </p:nvGraphicFramePr>
        <p:xfrm>
          <a:off x="374912" y="1091046"/>
          <a:ext cx="8208424" cy="5265304"/>
        </p:xfrm>
        <a:graphic>
          <a:graphicData uri="http://schemas.openxmlformats.org/drawingml/2006/table">
            <a:tbl>
              <a:tblPr firstCol="1" bandCol="1">
                <a:tableStyleId>{21E4AEA4-8DFA-4A89-87EB-49C32662AFE0}</a:tableStyleId>
              </a:tblPr>
              <a:tblGrid>
                <a:gridCol w="4324868"/>
                <a:gridCol w="3883556"/>
              </a:tblGrid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Yörünge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Güneş Eş zamanlı Yörünge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Yörünge Yüksekliği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700 km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Dünya Çevresindeki Tur Süresi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98 dakika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Günlük yer istasyonu Temas Süresi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40 dakika (gündüz+gece)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Global Gözlem Alanı Kabiliyeti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Bütün Dünya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Tekrar Ziyaret Zamanı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Ortalama 2,5 gün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Uydu Kütlesi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409 kg.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Görüntü Depolama Kapasitesi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8 GB + 32 GB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Siyah - Beyaz Çözünürlük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2,5 m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Renkli Çözünürlük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5 m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7866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>
                          <a:effectLst/>
                        </a:rPr>
                        <a:t>Görev Ömrü</a:t>
                      </a:r>
                      <a:endParaRPr lang="tr-TR" sz="2000" b="1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tr-TR" sz="2000" dirty="0">
                          <a:effectLst/>
                        </a:rPr>
                        <a:t>5 yıl</a:t>
                      </a:r>
                      <a:endParaRPr lang="tr-TR" sz="2000" b="1" dirty="0">
                        <a:effectLst/>
                        <a:latin typeface="Tahom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376488" y="233203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r-TR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MS Mincho" pitchFamily="49" charset="-128"/>
                <a:cs typeface="Tahoma" pitchFamily="34" charset="0"/>
              </a:rPr>
              <a:t>      </a:t>
            </a:r>
            <a:endParaRPr kumimoji="0" lang="tr-TR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6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Optimized HPF Yöntemi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5x5</a:t>
            </a:r>
            <a:r>
              <a:rPr lang="tr-TR" dirty="0">
                <a:latin typeface="Calibri Light" panose="020F0302020204030204" pitchFamily="34" charset="0"/>
              </a:rPr>
              <a:t>, 7x7 veya 9x9 boyutlarında filtreler pan ve çok bantlı görüntülerin oranına göre seçilerek uygulanır</a:t>
            </a:r>
            <a:r>
              <a:rPr lang="tr-TR" dirty="0" smtClean="0">
                <a:latin typeface="Calibri Light" panose="020F0302020204030204" pitchFamily="34" charset="0"/>
              </a:rPr>
              <a:t>.</a:t>
            </a:r>
            <a:endParaRPr lang="tr-TR" dirty="0">
              <a:latin typeface="Calibri Light" panose="020F0302020204030204" pitchFamily="34" charset="0"/>
            </a:endParaRPr>
          </a:p>
          <a:p>
            <a:pPr algn="just"/>
            <a:r>
              <a:rPr lang="tr-TR" dirty="0">
                <a:latin typeface="Calibri Light" panose="020F0302020204030204" pitchFamily="34" charset="0"/>
              </a:rPr>
              <a:t>Bu filtre görüntüye uygulanarak yüksek geçiren değer elde edilir</a:t>
            </a:r>
            <a:r>
              <a:rPr lang="tr-TR" dirty="0" smtClean="0">
                <a:latin typeface="Calibri Light" panose="020F0302020204030204" pitchFamily="34" charset="0"/>
              </a:rPr>
              <a:t>.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Tekrar </a:t>
            </a:r>
            <a:r>
              <a:rPr lang="tr-TR" dirty="0">
                <a:latin typeface="Calibri Light" panose="020F0302020204030204" pitchFamily="34" charset="0"/>
              </a:rPr>
              <a:t>filtre </a:t>
            </a:r>
            <a:r>
              <a:rPr lang="tr-TR" dirty="0" smtClean="0">
                <a:latin typeface="Calibri Light" panose="020F0302020204030204" pitchFamily="34" charset="0"/>
              </a:rPr>
              <a:t>uygulanarak görüntü daha da keskin </a:t>
            </a:r>
            <a:r>
              <a:rPr lang="tr-TR" dirty="0">
                <a:latin typeface="Calibri Light" panose="020F0302020204030204" pitchFamily="34" charset="0"/>
              </a:rPr>
              <a:t>hale </a:t>
            </a:r>
            <a:r>
              <a:rPr lang="tr-TR" dirty="0" smtClean="0">
                <a:latin typeface="Calibri Light" panose="020F0302020204030204" pitchFamily="34" charset="0"/>
              </a:rPr>
              <a:t>getirilir.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Tüm bantlara </a:t>
            </a:r>
            <a:r>
              <a:rPr lang="tr-TR" dirty="0">
                <a:latin typeface="Calibri Light" panose="020F0302020204030204" pitchFamily="34" charset="0"/>
              </a:rPr>
              <a:t>uygulanarak çözünürlük HPF ye oranla </a:t>
            </a:r>
            <a:r>
              <a:rPr lang="tr-TR" dirty="0" smtClean="0">
                <a:latin typeface="Calibri Light" panose="020F0302020204030204" pitchFamily="34" charset="0"/>
              </a:rPr>
              <a:t>daha da </a:t>
            </a:r>
            <a:r>
              <a:rPr lang="tr-TR" dirty="0">
                <a:latin typeface="Calibri Light" panose="020F0302020204030204" pitchFamily="34" charset="0"/>
              </a:rPr>
              <a:t>arttırılmış olur</a:t>
            </a:r>
            <a:r>
              <a:rPr lang="tr-TR" dirty="0" smtClean="0">
                <a:latin typeface="Calibri Light" panose="020F0302020204030204" pitchFamily="34" charset="0"/>
              </a:rPr>
              <a:t>.</a:t>
            </a:r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14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/>
              <a:t>Optimized HPF Yöntemi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1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New York City  MS Görüntü ve Optimized HPF Metodu ile Pankeskinleştirilmiş Görüntü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88000" y="1260000"/>
            <a:ext cx="8520425" cy="4196825"/>
            <a:chOff x="285741" y="-2180"/>
            <a:chExt cx="9679689" cy="320443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41" y="-2180"/>
              <a:ext cx="4767833" cy="320443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597" y="-2180"/>
              <a:ext cx="4767833" cy="3204432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23149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New York City – Google Earth</a:t>
            </a:r>
            <a:endParaRPr lang="tr-TR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871200"/>
            <a:ext cx="7715250" cy="505503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7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New York City - Pan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149626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New York City - RGB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0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412347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Brovey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17167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PCA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22453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800" dirty="0" smtClean="0"/>
              <a:t>GS</a:t>
            </a:r>
            <a:endParaRPr lang="tr-TR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36639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IHS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182903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Göktürk-2  Pankeskinleştirme</a:t>
            </a:r>
            <a:endParaRPr lang="tr-TR" sz="2400" dirty="0"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tr-TR" dirty="0">
                <a:latin typeface="Calibri Light" panose="020F0302020204030204" pitchFamily="34" charset="0"/>
              </a:rPr>
              <a:t>Uydu kameraları </a:t>
            </a:r>
            <a:endParaRPr lang="tr-TR" dirty="0" smtClean="0">
              <a:latin typeface="Calibri Light" panose="020F0302020204030204" pitchFamily="34" charset="0"/>
            </a:endParaRPr>
          </a:p>
          <a:p>
            <a:pPr lvl="1" algn="just"/>
            <a:r>
              <a:rPr lang="tr-TR" dirty="0" smtClean="0">
                <a:latin typeface="Calibri Light" panose="020F0302020204030204" pitchFamily="34" charset="0"/>
              </a:rPr>
              <a:t>Multispektral </a:t>
            </a:r>
            <a:r>
              <a:rPr lang="tr-TR" dirty="0">
                <a:latin typeface="Calibri Light" panose="020F0302020204030204" pitchFamily="34" charset="0"/>
              </a:rPr>
              <a:t>görüntü ve </a:t>
            </a:r>
            <a:endParaRPr lang="tr-TR" dirty="0" smtClean="0">
              <a:latin typeface="Calibri Light" panose="020F0302020204030204" pitchFamily="34" charset="0"/>
            </a:endParaRPr>
          </a:p>
          <a:p>
            <a:pPr lvl="1" algn="just"/>
            <a:r>
              <a:rPr lang="tr-TR" dirty="0" smtClean="0">
                <a:latin typeface="Calibri Light" panose="020F0302020204030204" pitchFamily="34" charset="0"/>
              </a:rPr>
              <a:t>Pan </a:t>
            </a:r>
            <a:r>
              <a:rPr lang="tr-TR" dirty="0">
                <a:latin typeface="Calibri Light" panose="020F0302020204030204" pitchFamily="34" charset="0"/>
              </a:rPr>
              <a:t>görüntü </a:t>
            </a:r>
            <a:endParaRPr lang="tr-TR" dirty="0" smtClean="0">
              <a:latin typeface="Calibri Light" panose="020F0302020204030204" pitchFamily="34" charset="0"/>
            </a:endParaRPr>
          </a:p>
          <a:p>
            <a:pPr marL="457200" lvl="1" indent="0" algn="just">
              <a:buNone/>
            </a:pPr>
            <a:r>
              <a:rPr lang="tr-TR" dirty="0" smtClean="0">
                <a:latin typeface="Calibri Light" panose="020F0302020204030204" pitchFamily="34" charset="0"/>
              </a:rPr>
              <a:t>olmak </a:t>
            </a:r>
            <a:r>
              <a:rPr lang="tr-TR" dirty="0">
                <a:latin typeface="Calibri Light" panose="020F0302020204030204" pitchFamily="34" charset="0"/>
              </a:rPr>
              <a:t>üzere 2 tür görüntü almaktadır</a:t>
            </a:r>
            <a:r>
              <a:rPr lang="tr-TR" dirty="0" smtClean="0">
                <a:latin typeface="Calibri Light" panose="020F0302020204030204" pitchFamily="34" charset="0"/>
              </a:rPr>
              <a:t>.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Pan </a:t>
            </a:r>
            <a:r>
              <a:rPr lang="tr-TR" dirty="0">
                <a:latin typeface="Calibri Light" panose="020F0302020204030204" pitchFamily="34" charset="0"/>
              </a:rPr>
              <a:t>görüntü grayscale ve yüksek çözünürlüklüdür</a:t>
            </a:r>
            <a:r>
              <a:rPr lang="tr-TR" dirty="0" smtClean="0">
                <a:latin typeface="Calibri Light" panose="020F0302020204030204" pitchFamily="34" charset="0"/>
              </a:rPr>
              <a:t>.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Göktürk-2 </a:t>
            </a:r>
            <a:r>
              <a:rPr lang="tr-TR" dirty="0">
                <a:latin typeface="Calibri Light" panose="020F0302020204030204" pitchFamily="34" charset="0"/>
              </a:rPr>
              <a:t>için Multispektral  görüntü 4 banttan oluşur. </a:t>
            </a:r>
            <a:endParaRPr lang="tr-TR" dirty="0" smtClean="0">
              <a:latin typeface="Calibri Light" panose="020F0302020204030204" pitchFamily="34" charset="0"/>
            </a:endParaRPr>
          </a:p>
          <a:p>
            <a:pPr lvl="1" algn="just"/>
            <a:r>
              <a:rPr lang="tr-TR" sz="1600" dirty="0">
                <a:solidFill>
                  <a:srgbClr val="FF0000"/>
                </a:solidFill>
                <a:latin typeface="Calibri Light" panose="020F0302020204030204" pitchFamily="34" charset="0"/>
              </a:rPr>
              <a:t>Kırmızı</a:t>
            </a:r>
          </a:p>
          <a:p>
            <a:pPr lvl="1" algn="just"/>
            <a:r>
              <a:rPr lang="tr-TR" sz="1600" dirty="0">
                <a:solidFill>
                  <a:srgbClr val="00B050"/>
                </a:solidFill>
                <a:latin typeface="Calibri Light" panose="020F0302020204030204" pitchFamily="34" charset="0"/>
              </a:rPr>
              <a:t>Yeşil</a:t>
            </a:r>
          </a:p>
          <a:p>
            <a:pPr lvl="1" algn="just"/>
            <a:r>
              <a:rPr lang="tr-TR" sz="1600" dirty="0">
                <a:solidFill>
                  <a:srgbClr val="0070C0"/>
                </a:solidFill>
                <a:latin typeface="Calibri Light" panose="020F0302020204030204" pitchFamily="34" charset="0"/>
              </a:rPr>
              <a:t>Mavi</a:t>
            </a:r>
          </a:p>
          <a:p>
            <a:pPr lvl="1" algn="just"/>
            <a:r>
              <a:rPr lang="tr-TR" sz="1600" dirty="0">
                <a:solidFill>
                  <a:schemeClr val="accent2">
                    <a:lumMod val="50000"/>
                  </a:schemeClr>
                </a:solidFill>
                <a:latin typeface="Calibri Light" panose="020F0302020204030204" pitchFamily="34" charset="0"/>
              </a:rPr>
              <a:t>NIR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Multispektral  </a:t>
            </a:r>
            <a:r>
              <a:rPr lang="tr-TR" dirty="0">
                <a:latin typeface="Calibri Light" panose="020F0302020204030204" pitchFamily="34" charset="0"/>
              </a:rPr>
              <a:t>görüntü  renklidir ve Pan’a göre daha düşük çözünürlüklüdür</a:t>
            </a:r>
            <a:r>
              <a:rPr lang="tr-TR" dirty="0" smtClean="0">
                <a:latin typeface="Calibri Light" panose="020F0302020204030204" pitchFamily="34" charset="0"/>
              </a:rPr>
              <a:t>.</a:t>
            </a:r>
          </a:p>
          <a:p>
            <a:pPr marL="0" indent="0" algn="just">
              <a:buNone/>
            </a:pPr>
            <a:endParaRPr lang="tr-TR" sz="2200" dirty="0">
              <a:latin typeface="Calibri Light" panose="020F0302020204030204" pitchFamily="34" charset="0"/>
            </a:endParaRPr>
          </a:p>
          <a:p>
            <a:endParaRPr lang="tr-TR" sz="2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66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HPF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271223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Wavelet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147060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Opt HPF</a:t>
            </a:r>
            <a:endParaRPr lang="tr-TR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24068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HCS</a:t>
            </a:r>
            <a:endParaRPr lang="tr-TR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Tüm hakları TÜBİTAK UZAY’a aittir.  Kısmen de olsa izinsiz kopyalanamaz, çoğaltılamaz, dağıtılamaz ve amacı dışında kullanılamaz.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9" y="871200"/>
            <a:ext cx="8759190" cy="5981224"/>
          </a:xfrm>
        </p:spPr>
      </p:pic>
    </p:spTree>
    <p:extLst>
      <p:ext uri="{BB962C8B-B14F-4D97-AF65-F5344CB8AC3E}">
        <p14:creationId xmlns:p14="http://schemas.microsoft.com/office/powerpoint/2010/main" val="345403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Sayısal Başarı  Ölçütleri (Metrikler)</a:t>
            </a:r>
            <a:endParaRPr lang="tr-TR" sz="2400" dirty="0">
              <a:latin typeface="Corbel" panose="020B0503020204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tr-TR" sz="2000" dirty="0"/>
              <a:t>Göktürk-2 görüntülerini pankeskinleştirmede </a:t>
            </a:r>
            <a:r>
              <a:rPr lang="tr-TR" sz="2000" dirty="0" smtClean="0"/>
              <a:t>performansı </a:t>
            </a:r>
            <a:r>
              <a:rPr lang="tr-TR" sz="2000" dirty="0"/>
              <a:t>analiz etmek açısından metriklerden yararlanılmıştır.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9901188"/>
              </p:ext>
            </p:extLst>
          </p:nvPr>
        </p:nvGraphicFramePr>
        <p:xfrm>
          <a:off x="714350" y="2276872"/>
          <a:ext cx="7715250" cy="3337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57625"/>
                <a:gridCol w="385762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Metrikler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Referans Değeri</a:t>
                      </a:r>
                      <a:endParaRPr lang="tr-T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RMSE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b="1" dirty="0" smtClean="0"/>
                        <a:t>[0 - ~ ]</a:t>
                      </a:r>
                      <a:endParaRPr lang="tr-T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SAM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 smtClean="0"/>
                        <a:t>[0 - ~ ]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Qave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 smtClean="0"/>
                        <a:t>[0 - 1]</a:t>
                      </a:r>
                      <a:endParaRPr lang="tr-T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RASE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 smtClean="0"/>
                        <a:t>[0 - ~ ]</a:t>
                      </a:r>
                      <a:endParaRPr lang="tr-T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ERGAS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 smtClean="0"/>
                        <a:t>[0 - ~ ]</a:t>
                      </a:r>
                      <a:endParaRPr lang="tr-T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Spatial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 smtClean="0"/>
                        <a:t>[0 - 1]</a:t>
                      </a:r>
                      <a:endParaRPr lang="tr-T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CC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 smtClean="0"/>
                        <a:t>[0 - 1]</a:t>
                      </a:r>
                      <a:endParaRPr lang="tr-TR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tr-TR" dirty="0" smtClean="0"/>
                        <a:t>SID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 smtClean="0"/>
                        <a:t>[0 - ~ ]</a:t>
                      </a:r>
                      <a:endParaRPr lang="tr-TR" b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84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RMSE (Root Mean Square Error)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just"/>
                <a:r>
                  <a:rPr lang="tr-TR" dirty="0" smtClean="0">
                    <a:latin typeface="Calibri Light" panose="020F0302020204030204" pitchFamily="34" charset="0"/>
                  </a:rPr>
                  <a:t>Multispektral </a:t>
                </a:r>
                <a:r>
                  <a:rPr lang="tr-TR" dirty="0">
                    <a:latin typeface="Calibri Light" panose="020F0302020204030204" pitchFamily="34" charset="0"/>
                  </a:rPr>
                  <a:t>ve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pankeskinleştirilmiş görüntü arasındaki </a:t>
                </a:r>
                <a:r>
                  <a:rPr lang="tr-TR" dirty="0">
                    <a:latin typeface="Calibri Light" panose="020F0302020204030204" pitchFamily="34" charset="0"/>
                  </a:rPr>
                  <a:t>hata oranını göstermektedir. 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pPr algn="just"/>
                <a:r>
                  <a:rPr lang="tr-TR" dirty="0" smtClean="0">
                    <a:latin typeface="Calibri Light" panose="020F0302020204030204" pitchFamily="34" charset="0"/>
                  </a:rPr>
                  <a:t>Pankeskinleştirilmiş görüntüdeki </a:t>
                </a:r>
                <a:r>
                  <a:rPr lang="tr-TR" dirty="0">
                    <a:latin typeface="Calibri Light" panose="020F0302020204030204" pitchFamily="34" charset="0"/>
                  </a:rPr>
                  <a:t>spektral ve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uzamsal </a:t>
                </a:r>
                <a:r>
                  <a:rPr lang="tr-TR" dirty="0">
                    <a:latin typeface="Calibri Light" panose="020F0302020204030204" pitchFamily="34" charset="0"/>
                  </a:rPr>
                  <a:t>kaliteyi inceler. 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pPr algn="just"/>
                <a:r>
                  <a:rPr lang="tr-TR" dirty="0" smtClean="0">
                    <a:latin typeface="Calibri Light" panose="020F0302020204030204" pitchFamily="34" charset="0"/>
                  </a:rPr>
                  <a:t>RMSE </a:t>
                </a:r>
                <a:r>
                  <a:rPr lang="tr-TR" dirty="0">
                    <a:latin typeface="Calibri Light" panose="020F0302020204030204" pitchFamily="34" charset="0"/>
                  </a:rPr>
                  <a:t>değerleri sıfıra ne kadar yakınsa aradaki hata o kadar az olur</a:t>
                </a:r>
                <a:r>
                  <a:rPr lang="tr-TR" dirty="0" smtClean="0">
                    <a:latin typeface="Calibri Light" panose="020F0302020204030204" pitchFamily="34" charset="0"/>
                  </a:rPr>
                  <a:t>.</a:t>
                </a:r>
                <a:endParaRPr lang="tr-TR" dirty="0">
                  <a:latin typeface="Calibri Light" panose="020F030202020403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i="1">
                          <a:latin typeface="Cambria Math"/>
                        </a:rPr>
                        <m:t>𝑅𝑀𝑆𝐸</m:t>
                      </m:r>
                      <m:r>
                        <a:rPr lang="tr-TR" sz="2000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tr-TR" sz="2000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tr-TR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tr-T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tr-TR" sz="2000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tr-TR" sz="2000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tr-TR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tr-T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tr-TR" sz="2000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tr-TR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tr-TR" sz="2000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tr-TR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))</m:t>
                                          </m:r>
                                        </m:e>
                                        <m:sup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num>
                            <m:den>
                              <m:r>
                                <a:rPr lang="tr-TR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tr-TR" sz="20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tr-TR" sz="20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tr-TR" sz="2000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tr-TR" sz="2000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tr-TR" dirty="0">
                  <a:latin typeface="Calibri Light" panose="020F0302020204030204" pitchFamily="34" charset="0"/>
                </a:endParaRPr>
              </a:p>
              <a:p>
                <a:pPr algn="just"/>
                <a:r>
                  <a:rPr lang="tr-TR" dirty="0">
                    <a:latin typeface="Calibri Light" panose="020F0302020204030204" pitchFamily="34" charset="0"/>
                  </a:rPr>
                  <a:t>‘X’ çoklu-tayf resmi, ’Y’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pankeskinleştirilmiş görüntü, </a:t>
                </a:r>
                <a:r>
                  <a:rPr lang="tr-TR" dirty="0">
                    <a:latin typeface="Calibri Light" panose="020F0302020204030204" pitchFamily="34" charset="0"/>
                  </a:rPr>
                  <a:t>‘x’ piksel ve ‘i’ bant numarasıdır. ‘n’ satır, ‘m’ sütun, d bant sayısıdır.</a:t>
                </a:r>
              </a:p>
              <a:p>
                <a:pPr algn="just"/>
                <a:endParaRPr lang="tr-TR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2" t="-2043" r="-158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9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SAM (Spectral Angle Mapper)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tr-TR" dirty="0" smtClean="0">
                    <a:latin typeface="Calibri Light" panose="020F0302020204030204" pitchFamily="34" charset="0"/>
                  </a:rPr>
                  <a:t>MS ve pankeskinleştirilmiş görüntünün </a:t>
                </a:r>
                <a:r>
                  <a:rPr lang="tr-TR" dirty="0">
                    <a:latin typeface="Calibri Light" panose="020F0302020204030204" pitchFamily="34" charset="0"/>
                  </a:rPr>
                  <a:t>her pikseli arasındaki spektral açıya bakar. 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r>
                  <a:rPr lang="tr-TR" dirty="0" smtClean="0">
                    <a:latin typeface="Calibri Light" panose="020F0302020204030204" pitchFamily="34" charset="0"/>
                  </a:rPr>
                  <a:t>Bu </a:t>
                </a:r>
                <a:r>
                  <a:rPr lang="tr-TR" dirty="0">
                    <a:latin typeface="Calibri Light" panose="020F0302020204030204" pitchFamily="34" charset="0"/>
                  </a:rPr>
                  <a:t>açı değerlerinin ortalaması sıfıra yakın olması idealdir</a:t>
                </a:r>
                <a:r>
                  <a:rPr lang="tr-TR" dirty="0" smtClean="0">
                    <a:latin typeface="Calibri Light" panose="020F0302020204030204" pitchFamily="34" charset="0"/>
                  </a:rPr>
                  <a:t>.</a:t>
                </a:r>
                <a:endParaRPr lang="tr-TR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 sz="200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tr-TR" sz="2000" i="1">
                              <a:latin typeface="Cambria Math"/>
                            </a:rPr>
                            <m:t>𝛼</m:t>
                          </m:r>
                        </m:e>
                      </m:func>
                      <m:r>
                        <a:rPr lang="tr-TR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tr-TR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tr-TR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sz="2000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tr-TR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tr-TR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tr-TR" sz="20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tr-TR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tr-T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tr-TR" sz="20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tr-TR" sz="20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tr-TR" sz="20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tr-TR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tr-TR" sz="2000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</m:oMath>
                  </m:oMathPara>
                </a14:m>
                <a:endParaRPr lang="tr-TR" dirty="0">
                  <a:latin typeface="Calibri Light" panose="020F0302020204030204" pitchFamily="34" charset="0"/>
                </a:endParaRPr>
              </a:p>
              <a:p>
                <a:r>
                  <a:rPr lang="tr-TR" dirty="0" smtClean="0">
                    <a:latin typeface="Calibri Light" panose="020F0302020204030204" pitchFamily="34" charset="0"/>
                  </a:rPr>
                  <a:t>’N</a:t>
                </a:r>
                <a:r>
                  <a:rPr lang="tr-TR" dirty="0">
                    <a:latin typeface="Calibri Light" panose="020F0302020204030204" pitchFamily="34" charset="0"/>
                  </a:rPr>
                  <a:t>’ bant sayısı ve ‘x’ ve ‘y’ sırasıyla çoklu-tayf resmindeki ve pan keskinleştirilmiş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görüntüdeki </a:t>
                </a:r>
                <a:r>
                  <a:rPr lang="tr-TR" dirty="0">
                    <a:latin typeface="Calibri Light" panose="020F0302020204030204" pitchFamily="34" charset="0"/>
                  </a:rPr>
                  <a:t>piksel yerlerindeki spektral vektörlerdir. 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r>
                  <a:rPr lang="tr-TR" dirty="0" smtClean="0">
                    <a:latin typeface="Calibri Light" panose="020F0302020204030204" pitchFamily="34" charset="0"/>
                  </a:rPr>
                  <a:t>SAM </a:t>
                </a:r>
                <a:r>
                  <a:rPr lang="tr-TR" dirty="0">
                    <a:latin typeface="Calibri Light" panose="020F0302020204030204" pitchFamily="34" charset="0"/>
                  </a:rPr>
                  <a:t>değeri bütün α değerlerinin her piksel için ortalamasıdır</a:t>
                </a:r>
                <a:r>
                  <a:rPr lang="tr-TR" dirty="0" smtClean="0">
                    <a:latin typeface="Calibri Light" panose="020F0302020204030204" pitchFamily="34" charset="0"/>
                  </a:rPr>
                  <a:t>.</a:t>
                </a:r>
                <a:endParaRPr lang="tr-TR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22" t="-2043" r="-632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7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Qave</a:t>
            </a:r>
            <a:endParaRPr lang="tr-TR" sz="16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algn="just"/>
                <a:r>
                  <a:rPr lang="tr-TR" dirty="0">
                    <a:latin typeface="Calibri Light" panose="020F0302020204030204" pitchFamily="34" charset="0"/>
                  </a:rPr>
                  <a:t>Bu metrik spektral bozulmayı 3 faktöre göre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inceler</a:t>
                </a:r>
                <a:r>
                  <a:rPr lang="tr-TR" dirty="0">
                    <a:latin typeface="Calibri Light" panose="020F0302020204030204" pitchFamily="34" charset="0"/>
                  </a:rPr>
                  <a:t>: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pPr lvl="1" algn="just"/>
                <a:r>
                  <a:rPr lang="tr-TR" dirty="0">
                    <a:latin typeface="Calibri Light" panose="020F0302020204030204" pitchFamily="34" charset="0"/>
                  </a:rPr>
                  <a:t>K</a:t>
                </a:r>
                <a:r>
                  <a:rPr lang="tr-TR" dirty="0" smtClean="0">
                    <a:latin typeface="Calibri Light" panose="020F0302020204030204" pitchFamily="34" charset="0"/>
                  </a:rPr>
                  <a:t>orelasyon kaybı </a:t>
                </a:r>
              </a:p>
              <a:p>
                <a:pPr lvl="1" algn="just"/>
                <a:r>
                  <a:rPr lang="tr-TR" dirty="0">
                    <a:latin typeface="Calibri Light" panose="020F0302020204030204" pitchFamily="34" charset="0"/>
                  </a:rPr>
                  <a:t>P</a:t>
                </a:r>
                <a:r>
                  <a:rPr lang="tr-TR" dirty="0" smtClean="0">
                    <a:latin typeface="Calibri Light" panose="020F0302020204030204" pitchFamily="34" charset="0"/>
                  </a:rPr>
                  <a:t>arlaklık </a:t>
                </a:r>
                <a:r>
                  <a:rPr lang="tr-TR" dirty="0">
                    <a:latin typeface="Calibri Light" panose="020F0302020204030204" pitchFamily="34" charset="0"/>
                  </a:rPr>
                  <a:t>bozulması 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pPr lvl="1" algn="just"/>
                <a:r>
                  <a:rPr lang="tr-TR" dirty="0">
                    <a:latin typeface="Calibri Light" panose="020F0302020204030204" pitchFamily="34" charset="0"/>
                  </a:rPr>
                  <a:t>K</a:t>
                </a:r>
                <a:r>
                  <a:rPr lang="tr-TR" dirty="0" smtClean="0">
                    <a:latin typeface="Calibri Light" panose="020F0302020204030204" pitchFamily="34" charset="0"/>
                  </a:rPr>
                  <a:t>ontrast bozulması</a:t>
                </a:r>
              </a:p>
              <a:p>
                <a:pPr algn="just"/>
                <a:r>
                  <a:rPr lang="tr-TR" dirty="0" smtClean="0">
                    <a:latin typeface="Calibri Light" panose="020F0302020204030204" pitchFamily="34" charset="0"/>
                  </a:rPr>
                  <a:t>Bu </a:t>
                </a:r>
                <a:r>
                  <a:rPr lang="tr-TR" dirty="0">
                    <a:latin typeface="Calibri Light" panose="020F0302020204030204" pitchFamily="34" charset="0"/>
                  </a:rPr>
                  <a:t>metrik sonucunun bire yakın olması idealdir.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/>
                        </a:rPr>
                        <m:t>𝑄</m:t>
                      </m:r>
                      <m:r>
                        <a:rPr lang="tr-T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/>
                            </a:rPr>
                            <m:t>4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tr-TR" i="1">
                              <a:latin typeface="Cambria Math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</m:bar>
                        </m:num>
                        <m:den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tr-TR" i="1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( 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bar>
                                  <m:r>
                                    <a:rPr lang="tr-TR" i="1">
                                      <a:latin typeface="Cambria Math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r-TR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( 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bar>
                                  <m:r>
                                    <a:rPr lang="tr-TR" i="1">
                                      <a:latin typeface="Cambria Math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tr-TR" dirty="0">
                  <a:latin typeface="Calibri Light" panose="020F030202020403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tr-TR" dirty="0">
                    <a:latin typeface="Calibri Light" panose="020F0302020204030204" pitchFamily="34" charset="0"/>
                  </a:rPr>
                  <a:t>  ,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e>
                    </m:bar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tr-TR" dirty="0">
                    <a:latin typeface="Calibri Light" panose="020F0302020204030204" pitchFamily="34" charset="0"/>
                  </a:rPr>
                  <a:t>  ,</a:t>
                </a: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i="1">
                                <a:latin typeface="Cambria Math"/>
                              </a:rPr>
                              <m:t>(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i="1">
                                <a:latin typeface="Cambria Math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tr-TR" i="1">
                                <a:latin typeface="Cambria Math"/>
                              </a:rPr>
                              <m:t> )</m:t>
                            </m:r>
                          </m:e>
                          <m:sup>
                            <m:r>
                              <a:rPr lang="tr-T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tr-TR" dirty="0">
                    <a:latin typeface="Calibri Light" panose="020F0302020204030204" pitchFamily="34" charset="0"/>
                  </a:rPr>
                  <a:t>  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i="1">
                                <a:latin typeface="Cambria Math"/>
                              </a:rPr>
                              <m:t>(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i="1">
                                <a:latin typeface="Cambria Math"/>
                              </a:rPr>
                              <m:t>−</m:t>
                            </m:r>
                            <m:r>
                              <a:rPr lang="tr-TR" i="1">
                                <a:latin typeface="Cambria Math"/>
                              </a:rPr>
                              <m:t>𝑦</m:t>
                            </m:r>
                            <m:r>
                              <a:rPr lang="tr-TR" i="1">
                                <a:latin typeface="Cambria Math"/>
                              </a:rPr>
                              <m:t> )</m:t>
                            </m:r>
                          </m:e>
                          <m:sup>
                            <m:r>
                              <a:rPr lang="tr-T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tr-TR" dirty="0">
                  <a:latin typeface="Calibri Light" panose="020F0302020204030204" pitchFamily="34" charset="0"/>
                </a:endParaRPr>
              </a:p>
              <a:p>
                <a:pPr marL="0" indent="0" algn="just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𝑥𝑦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tr-TR" i="1">
                            <a:latin typeface="Cambria Math"/>
                          </a:rPr>
                          <m:t>( 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</m:bar>
                        <m:r>
                          <a:rPr lang="tr-TR" i="1">
                            <a:latin typeface="Cambria Math"/>
                          </a:rPr>
                          <m:t> )( 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tr-TR" i="1">
                                <a:latin typeface="Cambria Math"/>
                              </a:rPr>
                              <m:t>𝑦</m:t>
                            </m:r>
                          </m:e>
                        </m:bar>
                        <m:r>
                          <a:rPr lang="tr-TR" i="1">
                            <a:latin typeface="Cambria Math"/>
                          </a:rPr>
                          <m:t> )</m:t>
                        </m:r>
                      </m:e>
                    </m:nary>
                  </m:oMath>
                </a14:m>
                <a:r>
                  <a:rPr lang="tr-TR" dirty="0">
                    <a:latin typeface="Calibri Light" panose="020F0302020204030204" pitchFamily="34" charset="0"/>
                  </a:rPr>
                  <a:t>  ,</a:t>
                </a:r>
              </a:p>
              <a:p>
                <a:pPr algn="just"/>
                <a:endParaRPr lang="tr-TR" dirty="0">
                  <a:latin typeface="Calibri Light" panose="020F0302020204030204" pitchFamily="34" charset="0"/>
                </a:endParaRPr>
              </a:p>
              <a:p>
                <a:pPr algn="just"/>
                <a:r>
                  <a:rPr lang="tr-TR" dirty="0">
                    <a:latin typeface="Calibri Light" panose="020F0302020204030204" pitchFamily="34" charset="0"/>
                  </a:rPr>
                  <a:t>x = {xi|i = 1,2, · · · , N} ve y = {yi|i = 1,2, · · · , N} sırasıyla çoklu-tayf resmin ve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pankeskinleştirilmiş görüntünün </a:t>
                </a:r>
                <a:r>
                  <a:rPr lang="tr-TR" dirty="0">
                    <a:latin typeface="Calibri Light" panose="020F0302020204030204" pitchFamily="34" charset="0"/>
                  </a:rPr>
                  <a:t>vektörleridir.</a:t>
                </a: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69" t="-2043" r="-94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20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Relative Average Spectral Error (RASE)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tr-TR" dirty="0">
                    <a:latin typeface="Calibri Light" panose="020F0302020204030204" pitchFamily="34" charset="0"/>
                  </a:rPr>
                  <a:t>RMSE değerlerinin her bir spektral bant için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ortalama değerlerini </a:t>
                </a:r>
                <a:r>
                  <a:rPr lang="tr-TR" dirty="0">
                    <a:latin typeface="Calibri Light" panose="020F0302020204030204" pitchFamily="34" charset="0"/>
                  </a:rPr>
                  <a:t>ölçer. 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pPr algn="just"/>
                <a:r>
                  <a:rPr lang="tr-TR" dirty="0" smtClean="0">
                    <a:latin typeface="Calibri Light" panose="020F0302020204030204" pitchFamily="34" charset="0"/>
                  </a:rPr>
                  <a:t>RASE </a:t>
                </a:r>
                <a:r>
                  <a:rPr lang="tr-TR" dirty="0">
                    <a:latin typeface="Calibri Light" panose="020F0302020204030204" pitchFamily="34" charset="0"/>
                  </a:rPr>
                  <a:t>değeri sıfıra ne kadar yakın olursa bantların kalitesi o kadar yüksek olur</a:t>
                </a:r>
                <a:r>
                  <a:rPr lang="tr-TR" dirty="0" smtClean="0">
                    <a:latin typeface="Calibri Light" panose="020F0302020204030204" pitchFamily="34" charset="0"/>
                  </a:rPr>
                  <a:t>.</a:t>
                </a:r>
                <a:r>
                  <a:rPr lang="tr-TR" dirty="0">
                    <a:latin typeface="Calibri Light" panose="020F0302020204030204" pitchFamily="34" charset="0"/>
                  </a:rPr>
                  <a:t> 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/>
                        </a:rPr>
                        <m:t>𝑅𝐴𝑆𝐸</m:t>
                      </m:r>
                      <m:r>
                        <a:rPr lang="tr-T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/>
                            </a:rPr>
                            <m:t>100</m:t>
                          </m:r>
                        </m:num>
                        <m:den>
                          <m:r>
                            <a:rPr lang="tr-TR" i="1">
                              <a:latin typeface="Cambria Math"/>
                            </a:rPr>
                            <m:t>𝑀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𝑅𝑀𝑆𝐸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r-TR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tr-TR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tr-TR" dirty="0">
                  <a:latin typeface="Calibri Light" panose="020F0302020204030204" pitchFamily="34" charset="0"/>
                </a:endParaRPr>
              </a:p>
              <a:p>
                <a:pPr algn="just"/>
                <a:r>
                  <a:rPr lang="tr-TR" dirty="0">
                    <a:latin typeface="Calibri Light" panose="020F0302020204030204" pitchFamily="34" charset="0"/>
                  </a:rPr>
                  <a:t>‘M’ çoklu-tayf resmin değerleri ortalaması, ‘N’ bant sayısı, ‘B’ bant numarası, RMSE kök ortalama kare hatasıdır.</a:t>
                </a: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2" t="-1202" r="-1580" b="-24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2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ERGAS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tr-TR" dirty="0" smtClean="0">
                    <a:latin typeface="Calibri Light" panose="020F0302020204030204" pitchFamily="34" charset="0"/>
                  </a:rPr>
                  <a:t>Pankeskinleştirilmiş görüntüdeki </a:t>
                </a:r>
                <a:r>
                  <a:rPr lang="tr-TR" dirty="0">
                    <a:latin typeface="Calibri Light" panose="020F0302020204030204" pitchFamily="34" charset="0"/>
                  </a:rPr>
                  <a:t>uza</a:t>
                </a:r>
                <a:r>
                  <a:rPr lang="en-US" dirty="0">
                    <a:latin typeface="Calibri Light" panose="020F0302020204030204" pitchFamily="34" charset="0"/>
                  </a:rPr>
                  <a:t>m</a:t>
                </a:r>
                <a:r>
                  <a:rPr lang="tr-TR" dirty="0">
                    <a:latin typeface="Calibri Light" panose="020F0302020204030204" pitchFamily="34" charset="0"/>
                  </a:rPr>
                  <a:t>saldan spektrale geçiş kalitesini ölçer.  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pPr algn="just"/>
                <a:r>
                  <a:rPr lang="tr-TR" dirty="0" smtClean="0">
                    <a:latin typeface="Calibri Light" panose="020F0302020204030204" pitchFamily="34" charset="0"/>
                  </a:rPr>
                  <a:t>ERGAS </a:t>
                </a:r>
                <a:r>
                  <a:rPr lang="tr-TR" dirty="0">
                    <a:latin typeface="Calibri Light" panose="020F0302020204030204" pitchFamily="34" charset="0"/>
                  </a:rPr>
                  <a:t>değeri sıfıra ne kadar yakın olursa kalite o kadar yüksek olur</a:t>
                </a:r>
                <a:r>
                  <a:rPr lang="tr-TR" dirty="0" smtClean="0">
                    <a:latin typeface="Calibri Light" panose="020F0302020204030204" pitchFamily="34" charset="0"/>
                  </a:rPr>
                  <a:t>.</a:t>
                </a:r>
                <a:r>
                  <a:rPr lang="tr-TR" dirty="0">
                    <a:latin typeface="Calibri Light" panose="020F0302020204030204" pitchFamily="34" charset="0"/>
                  </a:rPr>
                  <a:t> 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i="1">
                          <a:latin typeface="Cambria Math"/>
                        </a:rPr>
                        <m:t>𝐸𝑅𝐺𝐴𝑆</m:t>
                      </m:r>
                      <m:r>
                        <a:rPr lang="tr-TR" sz="2000" i="1">
                          <a:latin typeface="Cambria Math"/>
                        </a:rPr>
                        <m:t>=100</m:t>
                      </m:r>
                      <m:f>
                        <m:fPr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2000" i="1">
                              <a:latin typeface="Cambria Math"/>
                            </a:rPr>
                            <m:t>h</m:t>
                          </m:r>
                        </m:num>
                        <m:den>
                          <m:r>
                            <a:rPr lang="tr-TR" sz="2000" i="1">
                              <a:latin typeface="Cambria Math"/>
                            </a:rPr>
                            <m:t>𝑙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sz="2000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tr-TR" sz="20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tr-TR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tr-TR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tr-T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tr-T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tr-T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𝑅𝑀𝑆𝐸</m:t>
                                          </m:r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tr-TR" sz="20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tr-TR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tr-TR" dirty="0">
                  <a:latin typeface="Calibri Light" panose="020F0302020204030204" pitchFamily="34" charset="0"/>
                </a:endParaRPr>
              </a:p>
              <a:p>
                <a:pPr algn="just"/>
                <a:r>
                  <a:rPr lang="tr-TR" dirty="0">
                    <a:latin typeface="Calibri Light" panose="020F0302020204030204" pitchFamily="34" charset="0"/>
                  </a:rPr>
                  <a:t>‘N’ bant sayısı,  RMSE kök ortalama kare hatası,’h/l’ çoklu-tayf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görüntünün Pan görüntüsüne </a:t>
                </a:r>
                <a:r>
                  <a:rPr lang="tr-TR" dirty="0">
                    <a:latin typeface="Calibri Light" panose="020F0302020204030204" pitchFamily="34" charset="0"/>
                  </a:rPr>
                  <a:t>oranı, µ(n) n’inci bandın ortalamasıdır.</a:t>
                </a: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2" t="-1202" r="-1580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2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sz="2400" dirty="0" smtClean="0"/>
              <a:t>Pankeskinleştirme-Ankara</a:t>
            </a:r>
            <a:endParaRPr lang="tr-TR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821737"/>
            <a:ext cx="8784976" cy="603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8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Spatial</a:t>
            </a:r>
            <a:endParaRPr lang="tr-TR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just"/>
                <a:r>
                  <a:rPr lang="tr-TR" dirty="0" smtClean="0">
                    <a:latin typeface="Calibri Light" panose="020F0302020204030204" pitchFamily="34" charset="0"/>
                  </a:rPr>
                  <a:t>Pan görüntüyle pankeskinleştirilmiş görüntünün </a:t>
                </a:r>
                <a:r>
                  <a:rPr lang="tr-TR" dirty="0">
                    <a:latin typeface="Calibri Light" panose="020F0302020204030204" pitchFamily="34" charset="0"/>
                  </a:rPr>
                  <a:t>her bir bandını yüksek geçiren filtreden geçirip uza</a:t>
                </a:r>
                <a:r>
                  <a:rPr lang="en-US" dirty="0">
                    <a:latin typeface="Calibri Light" panose="020F0302020204030204" pitchFamily="34" charset="0"/>
                  </a:rPr>
                  <a:t>m</a:t>
                </a:r>
                <a:r>
                  <a:rPr lang="tr-TR" dirty="0">
                    <a:latin typeface="Calibri Light" panose="020F0302020204030204" pitchFamily="34" charset="0"/>
                  </a:rPr>
                  <a:t>sal benzerliğini karşılaştırır. 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pPr algn="just"/>
                <a:r>
                  <a:rPr lang="tr-TR" dirty="0" smtClean="0">
                    <a:latin typeface="Calibri Light" panose="020F0302020204030204" pitchFamily="34" charset="0"/>
                  </a:rPr>
                  <a:t>Bu </a:t>
                </a:r>
                <a:r>
                  <a:rPr lang="tr-TR" dirty="0">
                    <a:latin typeface="Calibri Light" panose="020F0302020204030204" pitchFamily="34" charset="0"/>
                  </a:rPr>
                  <a:t>metrik sonucunun bire yakın olması idealdir.</a:t>
                </a:r>
                <a:endParaRPr lang="tr-TR" dirty="0" smtClean="0">
                  <a:latin typeface="Calibri Light" panose="020F0302020204030204" pitchFamily="34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2000" i="1">
                          <a:latin typeface="Cambria Math"/>
                        </a:rPr>
                        <m:t>𝑚𝑎𝑠𝑘</m:t>
                      </m:r>
                      <m:r>
                        <a:rPr lang="en-US" sz="2000" i="1">
                          <a:latin typeface="Cambria Math"/>
                        </a:rPr>
                        <m:t>𝑒</m:t>
                      </m:r>
                      <m:r>
                        <a:rPr lang="tr-TR" sz="20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20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dirty="0">
                  <a:latin typeface="Calibri Light" panose="020F0302020204030204" pitchFamily="34" charset="0"/>
                </a:endParaRPr>
              </a:p>
              <a:p>
                <a:pPr lvl="1" algn="just"/>
                <a:r>
                  <a:rPr lang="tr-TR" dirty="0">
                    <a:latin typeface="Calibri Light" panose="020F0302020204030204" pitchFamily="34" charset="0"/>
                  </a:rPr>
                  <a:t>Önce pan görüntünün mask</a:t>
                </a:r>
                <a:r>
                  <a:rPr lang="en-US" dirty="0">
                    <a:latin typeface="Calibri Light" panose="020F0302020204030204" pitchFamily="34" charset="0"/>
                  </a:rPr>
                  <a:t>e</a:t>
                </a:r>
                <a:r>
                  <a:rPr lang="tr-TR" dirty="0">
                    <a:latin typeface="Calibri Light" panose="020F0302020204030204" pitchFamily="34" charset="0"/>
                  </a:rPr>
                  <a:t> ile </a:t>
                </a:r>
                <a:r>
                  <a:rPr lang="en-US" dirty="0">
                    <a:latin typeface="Calibri Light" panose="020F0302020204030204" pitchFamily="34" charset="0"/>
                  </a:rPr>
                  <a:t>evrişimi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alınır.</a:t>
                </a:r>
              </a:p>
              <a:p>
                <a:pPr lvl="1" algn="just"/>
                <a:r>
                  <a:rPr lang="tr-TR" dirty="0" smtClean="0">
                    <a:latin typeface="Calibri Light" panose="020F0302020204030204" pitchFamily="34" charset="0"/>
                  </a:rPr>
                  <a:t>Dana </a:t>
                </a:r>
                <a:r>
                  <a:rPr lang="tr-TR" dirty="0">
                    <a:latin typeface="Calibri Light" panose="020F0302020204030204" pitchFamily="34" charset="0"/>
                  </a:rPr>
                  <a:t>sonra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pankeskinleştirilmiş görüntünün </a:t>
                </a:r>
                <a:r>
                  <a:rPr lang="tr-TR" dirty="0">
                    <a:latin typeface="Calibri Light" panose="020F0302020204030204" pitchFamily="34" charset="0"/>
                  </a:rPr>
                  <a:t>her bandının mask</a:t>
                </a:r>
                <a:r>
                  <a:rPr lang="en-US" dirty="0">
                    <a:latin typeface="Calibri Light" panose="020F0302020204030204" pitchFamily="34" charset="0"/>
                  </a:rPr>
                  <a:t>e</a:t>
                </a:r>
                <a:r>
                  <a:rPr lang="tr-TR" dirty="0">
                    <a:latin typeface="Calibri Light" panose="020F0302020204030204" pitchFamily="34" charset="0"/>
                  </a:rPr>
                  <a:t> ile </a:t>
                </a:r>
                <a:r>
                  <a:rPr lang="en-US" dirty="0">
                    <a:latin typeface="Calibri Light" panose="020F0302020204030204" pitchFamily="34" charset="0"/>
                  </a:rPr>
                  <a:t>evrişimi </a:t>
                </a:r>
                <a:r>
                  <a:rPr lang="tr-TR" dirty="0">
                    <a:latin typeface="Calibri Light" panose="020F0302020204030204" pitchFamily="34" charset="0"/>
                  </a:rPr>
                  <a:t>alındıktan sonra her bant için yüksek geçiren süzgeçten geçen 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Pan </a:t>
                </a:r>
                <a:r>
                  <a:rPr lang="tr-TR" dirty="0">
                    <a:latin typeface="Calibri Light" panose="020F0302020204030204" pitchFamily="34" charset="0"/>
                  </a:rPr>
                  <a:t>ve pankeskinleştirilmiş </a:t>
                </a:r>
                <a:r>
                  <a:rPr lang="tr-TR" dirty="0" smtClean="0">
                    <a:latin typeface="Calibri Light" panose="020F0302020204030204" pitchFamily="34" charset="0"/>
                  </a:rPr>
                  <a:t>görüntünün </a:t>
                </a:r>
                <a:r>
                  <a:rPr lang="tr-TR" dirty="0">
                    <a:latin typeface="Calibri Light" panose="020F0302020204030204" pitchFamily="34" charset="0"/>
                  </a:rPr>
                  <a:t>korelasyon katsayısı hesaplanır.</a:t>
                </a: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22" t="-1202" r="-1580" b="-192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14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Correlation Coefficient (CC)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>
                <a:latin typeface="Calibri Light" panose="020F0302020204030204" pitchFamily="34" charset="0"/>
              </a:rPr>
              <a:t>MS ve pankeskinleştirilmiş görüntü </a:t>
            </a:r>
            <a:r>
              <a:rPr lang="tr-TR" dirty="0">
                <a:latin typeface="Calibri Light" panose="020F0302020204030204" pitchFamily="34" charset="0"/>
              </a:rPr>
              <a:t>arasındaki benzerliği inceler. </a:t>
            </a:r>
            <a:endParaRPr lang="tr-TR" dirty="0" smtClean="0">
              <a:latin typeface="Calibri Light" panose="020F0302020204030204" pitchFamily="34" charset="0"/>
            </a:endParaRPr>
          </a:p>
          <a:p>
            <a:r>
              <a:rPr lang="tr-TR" dirty="0" smtClean="0">
                <a:latin typeface="Calibri Light" panose="020F0302020204030204" pitchFamily="34" charset="0"/>
              </a:rPr>
              <a:t>Bu </a:t>
            </a:r>
            <a:r>
              <a:rPr lang="tr-TR" dirty="0">
                <a:latin typeface="Calibri Light" panose="020F0302020204030204" pitchFamily="34" charset="0"/>
              </a:rPr>
              <a:t>değerin bire yakın olması benzerliğin maksimum olduğunu gösterir.</a:t>
            </a:r>
          </a:p>
          <a:p>
            <a:endParaRPr lang="tr-T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 descr="D:\Staj2014\Pansharp\cc_rapor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83567"/>
            <a:ext cx="3822353" cy="16478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91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2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Spectral Information Divergence (SID)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3200" dirty="0">
                <a:latin typeface="Calibri Light" panose="020F0302020204030204" pitchFamily="34" charset="0"/>
              </a:rPr>
              <a:t>Her bir pikseli rastgele değişken olarak alır. </a:t>
            </a:r>
            <a:endParaRPr lang="tr-TR" sz="3200" dirty="0" smtClean="0">
              <a:latin typeface="Calibri Light" panose="020F0302020204030204" pitchFamily="34" charset="0"/>
            </a:endParaRPr>
          </a:p>
          <a:p>
            <a:r>
              <a:rPr lang="tr-TR" sz="3200" dirty="0" smtClean="0">
                <a:latin typeface="Calibri Light" panose="020F0302020204030204" pitchFamily="34" charset="0"/>
              </a:rPr>
              <a:t>Daha </a:t>
            </a:r>
            <a:r>
              <a:rPr lang="tr-TR" sz="3200" dirty="0">
                <a:latin typeface="Calibri Light" panose="020F0302020204030204" pitchFamily="34" charset="0"/>
              </a:rPr>
              <a:t>sonra spektral değerlerin olasılıksal davranış farklılığını ölçer. </a:t>
            </a:r>
            <a:endParaRPr lang="tr-TR" sz="3200" dirty="0" smtClean="0">
              <a:latin typeface="Calibri Light" panose="020F0302020204030204" pitchFamily="34" charset="0"/>
            </a:endParaRPr>
          </a:p>
          <a:p>
            <a:r>
              <a:rPr lang="tr-TR" sz="3200" dirty="0" smtClean="0">
                <a:latin typeface="Calibri Light" panose="020F0302020204030204" pitchFamily="34" charset="0"/>
              </a:rPr>
              <a:t>Bu </a:t>
            </a:r>
            <a:r>
              <a:rPr lang="tr-TR" sz="3200" dirty="0">
                <a:latin typeface="Calibri Light" panose="020F0302020204030204" pitchFamily="34" charset="0"/>
              </a:rPr>
              <a:t>değerin sıfıra yakın olması idealdir.</a:t>
            </a:r>
          </a:p>
          <a:p>
            <a:pPr marL="0" indent="0">
              <a:buNone/>
            </a:pPr>
            <a:endParaRPr lang="tr-TR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6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Unsharp Yöntemi</a:t>
            </a:r>
            <a:endParaRPr lang="tr-TR" sz="2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tr-TR" dirty="0">
                <a:latin typeface="Calibri Light" panose="020F0302020204030204" pitchFamily="34" charset="0"/>
              </a:rPr>
              <a:t>Resampling metotlarıyla görüntüye detaylar eklenir,Unsharp yöntemi ise görüntüleri keskinleştirmek için kullanılmaktadır</a:t>
            </a:r>
            <a:r>
              <a:rPr lang="tr-TR" dirty="0" smtClean="0">
                <a:latin typeface="Calibri Light" panose="020F030202020403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tr-TR" dirty="0" smtClean="0">
                <a:latin typeface="Calibri Light" panose="020F0302020204030204" pitchFamily="34" charset="0"/>
              </a:rPr>
              <a:t>Unsharp metodu için görüntünün </a:t>
            </a:r>
            <a:r>
              <a:rPr lang="tr-TR" dirty="0">
                <a:latin typeface="Calibri Light" panose="020F0302020204030204" pitchFamily="34" charset="0"/>
              </a:rPr>
              <a:t>keskinleştirilmesinde </a:t>
            </a:r>
            <a:endParaRPr lang="tr-TR" dirty="0" smtClean="0">
              <a:latin typeface="Calibri Light" panose="020F0302020204030204" pitchFamily="34" charset="0"/>
            </a:endParaRP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Sigma</a:t>
            </a:r>
          </a:p>
          <a:p>
            <a:pPr algn="just"/>
            <a:r>
              <a:rPr lang="tr-TR" dirty="0" smtClean="0">
                <a:latin typeface="Calibri Light" panose="020F0302020204030204" pitchFamily="34" charset="0"/>
              </a:rPr>
              <a:t>Weight</a:t>
            </a:r>
          </a:p>
          <a:p>
            <a:pPr algn="just"/>
            <a:r>
              <a:rPr lang="tr-TR" dirty="0">
                <a:latin typeface="Calibri Light" panose="020F0302020204030204" pitchFamily="34" charset="0"/>
              </a:rPr>
              <a:t>T</a:t>
            </a:r>
            <a:r>
              <a:rPr lang="tr-TR" dirty="0" smtClean="0">
                <a:latin typeface="Calibri Light" panose="020F0302020204030204" pitchFamily="34" charset="0"/>
              </a:rPr>
              <a:t>hreshold </a:t>
            </a:r>
          </a:p>
          <a:p>
            <a:pPr marL="0" indent="0" algn="just">
              <a:buNone/>
            </a:pPr>
            <a:r>
              <a:rPr lang="tr-TR" dirty="0" smtClean="0">
                <a:latin typeface="Calibri Light" panose="020F0302020204030204" pitchFamily="34" charset="0"/>
              </a:rPr>
              <a:t>parametreleri </a:t>
            </a:r>
            <a:r>
              <a:rPr lang="tr-TR" dirty="0">
                <a:latin typeface="Calibri Light" panose="020F0302020204030204" pitchFamily="34" charset="0"/>
              </a:rPr>
              <a:t>kullanılmaktadır</a:t>
            </a:r>
            <a:r>
              <a:rPr lang="tr-TR" dirty="0" smtClean="0">
                <a:latin typeface="Calibri Light" panose="020F0302020204030204" pitchFamily="34" charset="0"/>
              </a:rPr>
              <a:t>.</a:t>
            </a:r>
            <a:endParaRPr lang="tr-TR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51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İstanbul Unsharp - Sigma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Kıyaslaması</a:t>
            </a:r>
            <a:b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(s=1,w=0.3,t=10)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7" y="899997"/>
            <a:ext cx="8722800" cy="58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İstanbul Unsharp - Sigma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Kıyaslaması</a:t>
            </a:r>
            <a:b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(s=10,w=0.3,t=10)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8722995" cy="58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İstanbul Unsharp – Weight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Kıyaslaması</a:t>
            </a:r>
            <a:b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(w=0.1,s=1,t=10)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616" y="3140968"/>
            <a:ext cx="496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bg1"/>
                </a:solidFill>
                <a:latin typeface="Corbel" pitchFamily="34" charset="0"/>
              </a:rPr>
              <a:t>Weight=0.1			Weight=0.5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5616" y="5805264"/>
            <a:ext cx="498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solidFill>
                  <a:schemeClr val="bg1"/>
                </a:solidFill>
                <a:latin typeface="Corbel" pitchFamily="34" charset="0"/>
              </a:rPr>
              <a:t>Weight=0.3			Weight=0.9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8722995" cy="58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İstanbul Unsharp – Weight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Kıyaslaması </a:t>
            </a:r>
            <a:b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(w=0.9,s=1,t=10</a:t>
            </a:r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8722995" cy="58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6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2" algn="ctr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İstanbul Unsharp – Threshold Kıyaslaması </a:t>
            </a:r>
            <a:b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(t=1,s=5,w=0.7)</a:t>
            </a:r>
            <a:endParaRPr lang="tr-TR" sz="24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8722995" cy="58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1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İstanbul Unsharp – Threshold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Kıyaslaması </a:t>
            </a:r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t=25,s=5,w=0.7</a:t>
            </a:r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8722995" cy="58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42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San Francisco </a:t>
            </a:r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Pan ve Multispektral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Görüntü</a:t>
            </a:r>
            <a:endParaRPr lang="tr-TR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9512" y="1483201"/>
            <a:ext cx="8767057" cy="4341649"/>
            <a:chOff x="342912" y="132165"/>
            <a:chExt cx="6925109" cy="26957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12" y="132165"/>
              <a:ext cx="3428702" cy="26951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9798" y="133148"/>
              <a:ext cx="3428223" cy="26947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</p:grpSp>
    </p:spTree>
    <p:extLst>
      <p:ext uri="{BB962C8B-B14F-4D97-AF65-F5344CB8AC3E}">
        <p14:creationId xmlns:p14="http://schemas.microsoft.com/office/powerpoint/2010/main" val="372546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İstanbul - </a:t>
            </a:r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Unsharp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Optimized HPF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8828246" cy="53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5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İstanbul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- Unsharp HPF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" y="899999"/>
            <a:ext cx="8828246" cy="53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3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İstanbul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- HCS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" y="899999"/>
            <a:ext cx="8828246" cy="53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9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İstanbul </a:t>
            </a:r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- Unsharp HCS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" y="899999"/>
            <a:ext cx="8828246" cy="530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13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 Google Earth 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900000"/>
            <a:ext cx="8299334" cy="58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- GS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D:\Staj2014\Pansharp\YeniData\Ankara_serit_ROUTER1_img_0\Pansharp\US Test (s=3,w=0.5,t=10)\Kıyas\tret\GramSchmidt_8bit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09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- GS (Unsharp s=3,w=0.5,t=10)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D:\Staj2014\Pansharp\YeniData\Ankara_serit_ROUTER1_img_0\Pansharp\US Test (s=3,w=0.5,t=10)\Kıyas\tret\GramSchmidt_8bit(s=3,w=0.5,t=10)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83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- HPF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D:\Staj2014\Pansharp\YeniData\Ankara_serit_ROUTER1_img_0\Pansharp\US Test (s=3,w=0.5,t=10)\Kıyas\tret\HPF_8bit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24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- HPF </a:t>
            </a:r>
            <a:r>
              <a:rPr lang="tr-TR" sz="2400" dirty="0"/>
              <a:t>(Unsharp s=3,w=0.5,t=10)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098" name="Picture 2" descr="D:\Staj2014\Pansharp\YeniData\Ankara_serit_ROUTER1_img_0\Pansharp\US Test (s=3,w=0.5,t=10)\Kıyas\tret\HPF_8bit(s=3,w=0.5,t=10).pngrapor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59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- IHS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 descr="D:\Staj2014\Pansharp\YeniData\Ankara_serit_ROUTER1_img_0\Pansharp\US Test (s=3,w=0.5,t=10)\Kıyas\tret\IHS_8bit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25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l" rtl="0">
              <a:spcBef>
                <a:spcPct val="0"/>
              </a:spcBef>
            </a:pPr>
            <a:r>
              <a:rPr lang="tr-TR" sz="24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Pankeskinleştirme Yöntemleri</a:t>
            </a:r>
            <a:endParaRPr lang="tr-TR" sz="14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tr-TR" sz="3200" dirty="0">
                <a:latin typeface="Calibri Light" panose="020F0302020204030204" pitchFamily="34" charset="0"/>
              </a:rPr>
              <a:t>8 farklı pankeskinleştirme yöntemi</a:t>
            </a:r>
          </a:p>
          <a:p>
            <a:pPr algn="just"/>
            <a:r>
              <a:rPr lang="tr-TR" sz="3200" dirty="0">
                <a:latin typeface="Calibri Light" panose="020F0302020204030204" pitchFamily="34" charset="0"/>
              </a:rPr>
              <a:t>7 farklı Göktürk-2 </a:t>
            </a:r>
            <a:r>
              <a:rPr lang="tr-TR" sz="3200" dirty="0" smtClean="0">
                <a:latin typeface="Calibri Light" panose="020F0302020204030204" pitchFamily="34" charset="0"/>
              </a:rPr>
              <a:t>görüntüsü</a:t>
            </a:r>
          </a:p>
          <a:p>
            <a:pPr lvl="1" algn="just"/>
            <a:r>
              <a:rPr lang="tr-TR" dirty="0" smtClean="0">
                <a:latin typeface="Calibri Light" panose="020F0302020204030204" pitchFamily="34" charset="0"/>
              </a:rPr>
              <a:t>Ankara</a:t>
            </a:r>
          </a:p>
          <a:p>
            <a:pPr lvl="1" algn="just"/>
            <a:r>
              <a:rPr lang="tr-TR" dirty="0" smtClean="0">
                <a:latin typeface="Calibri Light" panose="020F0302020204030204" pitchFamily="34" charset="0"/>
              </a:rPr>
              <a:t>İstanbul</a:t>
            </a:r>
          </a:p>
          <a:p>
            <a:pPr lvl="1" algn="just"/>
            <a:r>
              <a:rPr lang="tr-TR" dirty="0" smtClean="0">
                <a:latin typeface="Calibri Light" panose="020F0302020204030204" pitchFamily="34" charset="0"/>
              </a:rPr>
              <a:t>Barcelona</a:t>
            </a:r>
          </a:p>
          <a:p>
            <a:pPr lvl="1" algn="just"/>
            <a:r>
              <a:rPr lang="tr-TR" dirty="0" smtClean="0">
                <a:latin typeface="Calibri Light" panose="020F0302020204030204" pitchFamily="34" charset="0"/>
              </a:rPr>
              <a:t>Dubai</a:t>
            </a:r>
          </a:p>
          <a:p>
            <a:pPr lvl="1" algn="just"/>
            <a:r>
              <a:rPr lang="tr-TR" dirty="0" smtClean="0">
                <a:latin typeface="Calibri Light" panose="020F0302020204030204" pitchFamily="34" charset="0"/>
              </a:rPr>
              <a:t>New York</a:t>
            </a:r>
          </a:p>
          <a:p>
            <a:pPr lvl="1" algn="just"/>
            <a:r>
              <a:rPr lang="tr-TR" dirty="0" smtClean="0">
                <a:latin typeface="Calibri Light" panose="020F0302020204030204" pitchFamily="34" charset="0"/>
              </a:rPr>
              <a:t>San Francisco</a:t>
            </a:r>
          </a:p>
          <a:p>
            <a:pPr lvl="1" algn="just"/>
            <a:r>
              <a:rPr lang="tr-TR" dirty="0" smtClean="0">
                <a:latin typeface="Calibri Light" panose="020F0302020204030204" pitchFamily="34" charset="0"/>
              </a:rPr>
              <a:t>Paris</a:t>
            </a:r>
            <a:endParaRPr lang="tr-TR" dirty="0">
              <a:latin typeface="Calibri Light" panose="020F0302020204030204" pitchFamily="34" charset="0"/>
            </a:endParaRPr>
          </a:p>
          <a:p>
            <a:pPr algn="just"/>
            <a:r>
              <a:rPr lang="tr-TR" sz="3200" dirty="0">
                <a:latin typeface="Calibri Light" panose="020F0302020204030204" pitchFamily="34" charset="0"/>
              </a:rPr>
              <a:t>8 farklı sayısal başarı </a:t>
            </a:r>
            <a:r>
              <a:rPr lang="tr-TR" sz="3200" dirty="0" smtClean="0">
                <a:latin typeface="Calibri Light" panose="020F0302020204030204" pitchFamily="34" charset="0"/>
              </a:rPr>
              <a:t>ölçütü</a:t>
            </a:r>
            <a:endParaRPr lang="tr-TR" sz="3200" dirty="0">
              <a:latin typeface="Calibri Light" panose="020F0302020204030204" pitchFamily="34" charset="0"/>
            </a:endParaRPr>
          </a:p>
          <a:p>
            <a:pPr marL="0" indent="0" algn="just">
              <a:buNone/>
            </a:pPr>
            <a:r>
              <a:rPr lang="tr-TR" sz="3200" dirty="0" smtClean="0">
                <a:latin typeface="Calibri Light" panose="020F0302020204030204" pitchFamily="34" charset="0"/>
              </a:rPr>
              <a:t>kullanılmıştır.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5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- </a:t>
            </a:r>
            <a:r>
              <a:rPr lang="tr-TR" sz="2400" dirty="0" smtClean="0"/>
              <a:t>IHS </a:t>
            </a:r>
            <a:r>
              <a:rPr lang="tr-TR" sz="2400" dirty="0"/>
              <a:t>(Unsharp s=3,w=0.5,t=10)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 descr="D:\Staj2014\Pansharp\YeniData\Ankara_serit_ROUTER1_img_0\Pansharp\US Test (s=3,w=0.5,t=10)\Kıyas\tret\IHS_8bit(s=3,w=0.5,t=10)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9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- </a:t>
            </a:r>
            <a:r>
              <a:rPr lang="tr-TR" sz="2400" dirty="0" smtClean="0"/>
              <a:t>PCA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218" name="Picture 2" descr="D:\Staj2014\Pansharp\YeniData\Ankara_serit_ROUTER1_img_0\Pansharp\US Test (s=3,w=0.5,t=10)\Kıyas\tret\PCA_8bit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34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- </a:t>
            </a:r>
            <a:r>
              <a:rPr lang="tr-TR" sz="2400" dirty="0" smtClean="0"/>
              <a:t>PCA </a:t>
            </a:r>
            <a:r>
              <a:rPr lang="tr-TR" sz="2400" dirty="0"/>
              <a:t>(Unsharp s=3,w=0.5,t=10)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42" name="Picture 2" descr="D:\Staj2014\Pansharp\YeniData\Ankara_serit_ROUTER1_img_0\Pansharp\US Test (s=3,w=0.5,t=10)\Kıyas\tret\PCA_8bit(s=3,w=0.5,t=10).pngrapor_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15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- </a:t>
            </a:r>
            <a:r>
              <a:rPr lang="tr-TR" sz="2400" dirty="0" smtClean="0"/>
              <a:t>Wavelet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6" name="Picture 2" descr="D:\Staj2014\Pansharp\YeniData\Ankara_serit_ROUTER1_img_0\Pansharp\US Test (s=3,w=0.5,t=10)\Kıyas\tret\Wavelet_8bit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02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- </a:t>
            </a:r>
            <a:r>
              <a:rPr lang="tr-TR" sz="2400" dirty="0" smtClean="0"/>
              <a:t>Wavelet </a:t>
            </a:r>
            <a:r>
              <a:rPr lang="tr-TR" sz="2400" dirty="0"/>
              <a:t>(Unsharp s=3,w=0.5,t=10)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D:\Staj2014\Pansharp\YeniData\Ankara_serit_ROUTER1_img_0\Pansharp\US Test (s=3,w=0.5,t=10)\Kıyas\tret\Wavelet_8bit(s=3,w=0.5,t=10)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73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- Brovey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D:\Staj2014\Pansharp\YeniData\Ankara_serit_ROUTER1_img_0\Pansharp\US Test (s=3,w=0.5,t=10)\Kıyas\Brovey_8bit.png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2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- Unsharp (3, 0.5, 10) – Brovey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D:\Staj2014\Pansharp\YeniData\Ankara_serit_ROUTER1_img_0\Pansharp\US Test (s=3,w=0.5,t=10)\Kıyas\Brovey_8bit(s=3,w=0.5,t=10).png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56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- </a:t>
            </a:r>
            <a:r>
              <a:rPr lang="tr-TR" sz="2400" dirty="0" smtClean="0"/>
              <a:t>Opt_HPF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 descr="D:\Staj2014\Pansharp\YeniData\Ankara_serit_ROUTER1_img_0\Pansharp\US Test (s=3,w=0.5,t=10)\Kıyas\tret\OptimizedHPF_8bit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84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- </a:t>
            </a:r>
            <a:r>
              <a:rPr lang="tr-TR" sz="2400" dirty="0" smtClean="0"/>
              <a:t>Opt_HPF </a:t>
            </a:r>
            <a:r>
              <a:rPr lang="tr-TR" sz="2400" dirty="0"/>
              <a:t>(Unsharp s=3,w=0.5,t=10)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194" name="Picture 2" descr="D:\Staj2014\Pansharp\YeniData\Ankara_serit_ROUTER1_img_0\Pansharp\US Test (s=3,w=0.5,t=10)\Kıyas\tret\Optimized HPF_8bit(s=3,w=0.5,t=10).pngrapor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00000"/>
            <a:ext cx="8801100" cy="59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32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- HCS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8801100" cy="59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3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Ankara – TOBB ETÜ – Google Earth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" t="1663" r="18602" b="3571"/>
          <a:stretch/>
        </p:blipFill>
        <p:spPr>
          <a:xfrm>
            <a:off x="1476000" y="856801"/>
            <a:ext cx="6156000" cy="5134177"/>
          </a:xfrm>
        </p:spPr>
      </p:pic>
      <p:pic>
        <p:nvPicPr>
          <p:cNvPr id="6" name="Picture 2" descr="http://www.etu.edu.tr/images/logo/tobb_etu_logo1_e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2"/>
          <a:stretch/>
        </p:blipFill>
        <p:spPr bwMode="auto">
          <a:xfrm>
            <a:off x="0" y="0"/>
            <a:ext cx="971600" cy="764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49003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/>
              <a:t>Ankara </a:t>
            </a:r>
            <a:r>
              <a:rPr lang="tr-TR" sz="2400" dirty="0" smtClean="0"/>
              <a:t>– HCS (Unsharp s=3,w=0.5,t=10)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900000"/>
            <a:ext cx="8801100" cy="59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2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>
                <a:ea typeface="Tahoma" panose="020B0604030504040204" pitchFamily="34" charset="0"/>
                <a:cs typeface="Tahoma" panose="020B0604030504040204" pitchFamily="34" charset="0"/>
              </a:rPr>
              <a:t>San Francisco IHS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" y="856800"/>
            <a:ext cx="75723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San Francisco IHS - Unsharp(1,0.3,10)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97" y="857250"/>
            <a:ext cx="75723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4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>
                <a:ea typeface="Tahoma" panose="020B0604030504040204" pitchFamily="34" charset="0"/>
                <a:cs typeface="Tahoma" panose="020B0604030504040204" pitchFamily="34" charset="0"/>
              </a:rPr>
              <a:t>San Francisco IHS - Unsharp(3,0.5,10)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0" y="856800"/>
            <a:ext cx="757237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Dubai – Google Earth</a:t>
            </a:r>
            <a:endParaRPr lang="tr-TR" sz="24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900000"/>
            <a:ext cx="7012800" cy="545600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4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Dubai - RGB</a:t>
            </a:r>
            <a:endParaRPr lang="tr-T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900000"/>
            <a:ext cx="7006553" cy="5821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54175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Dubai - HPF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00000"/>
            <a:ext cx="7012800" cy="58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98483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Dubai - Optimized HPF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900000"/>
            <a:ext cx="7012044" cy="58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98973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Dubai - HCS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0" y="899999"/>
            <a:ext cx="7012800" cy="58214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073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tr-TR" sz="2400" dirty="0" smtClean="0"/>
              <a:t>Dubai - Unsharp HCS</a:t>
            </a:r>
            <a:endParaRPr lang="tr-TR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01" y="900000"/>
            <a:ext cx="7012307" cy="58212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02864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usal Yenilik Sistemimizin Geleceği_2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216354" tIns="189034" rIns="216354" bIns="189034" numCol="1" spcCol="1270" rtlCol="0" anchor="ctr" anchorCtr="0">
        <a:noAutofit/>
      </a:bodyPr>
      <a:lstStyle>
        <a:defPPr algn="ctr" defTabSz="711200">
          <a:lnSpc>
            <a:spcPct val="90000"/>
          </a:lnSpc>
          <a:spcBef>
            <a:spcPct val="0"/>
          </a:spcBef>
          <a:spcAft>
            <a:spcPct val="35000"/>
          </a:spcAft>
          <a:defRPr b="1" u="none" kern="1200" dirty="0" smtClean="0">
            <a:latin typeface="Futura Bk BT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Corbe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8662</TotalTime>
  <Words>2487</Words>
  <Application>Microsoft Office PowerPoint</Application>
  <PresentationFormat>On-screen Show (4:3)</PresentationFormat>
  <Paragraphs>1119</Paragraphs>
  <Slides>126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7" baseType="lpstr">
      <vt:lpstr>MS Mincho</vt:lpstr>
      <vt:lpstr>宋体</vt:lpstr>
      <vt:lpstr>Arial</vt:lpstr>
      <vt:lpstr>Calibri</vt:lpstr>
      <vt:lpstr>Calibri Light</vt:lpstr>
      <vt:lpstr>Cambria Math</vt:lpstr>
      <vt:lpstr>Corbel</vt:lpstr>
      <vt:lpstr>Futura Bk BT</vt:lpstr>
      <vt:lpstr>Tahoma</vt:lpstr>
      <vt:lpstr>Times New Roman</vt:lpstr>
      <vt:lpstr>Ulusal Yenilik Sistemimizin Geleceği_2</vt:lpstr>
      <vt:lpstr>Göktürk-2 Pankeskinleştirme</vt:lpstr>
      <vt:lpstr>Sunu Akışı</vt:lpstr>
      <vt:lpstr>Göktürk-2</vt:lpstr>
      <vt:lpstr>Göktürk-2 Teknik Özellikleri</vt:lpstr>
      <vt:lpstr>Göktürk-2  Pankeskinleştirme</vt:lpstr>
      <vt:lpstr>Pankeskinleştirme-Ankara</vt:lpstr>
      <vt:lpstr>San Francisco Pan ve Multispektral Görüntü</vt:lpstr>
      <vt:lpstr>Pankeskinleştirme Yöntemleri</vt:lpstr>
      <vt:lpstr>Ankara – TOBB ETÜ – Google Earth</vt:lpstr>
      <vt:lpstr>Ankara – Optimized HPF – TOBB ETÜ</vt:lpstr>
      <vt:lpstr>Ankara –Wavelet – TOBB ETÜ</vt:lpstr>
      <vt:lpstr>Ankara – PCA – TOBB ETÜ</vt:lpstr>
      <vt:lpstr>Ankara – HCS – TOBB ETÜ</vt:lpstr>
      <vt:lpstr>Ankara – HPF – TOBB ETÜ</vt:lpstr>
      <vt:lpstr>Ankara – Gram Schmitt – TOBB ETÜ</vt:lpstr>
      <vt:lpstr>Ankara – Brovey – TOBB ETÜ  </vt:lpstr>
      <vt:lpstr>Ankara – IHS – TOBB ETÜ</vt:lpstr>
      <vt:lpstr>Metotlar</vt:lpstr>
      <vt:lpstr>Yüksek Geçiren Süzgeç (High Pass Filter: HPF)</vt:lpstr>
      <vt:lpstr>HPF</vt:lpstr>
      <vt:lpstr>New York City  MS Görüntü ve HPF Metodu ile Pankeskinleştirilmiş Görüntü</vt:lpstr>
      <vt:lpstr>Temel Bileşen Analizi (Principal Compononet Analysis: PCA)</vt:lpstr>
      <vt:lpstr>PCA</vt:lpstr>
      <vt:lpstr>New York City MS Görüntü ve PCA Metodu ile Pankeskinleştirilmiş Görüntü</vt:lpstr>
      <vt:lpstr>Brovey Yöntemi</vt:lpstr>
      <vt:lpstr>Brovey Yöntemi</vt:lpstr>
      <vt:lpstr>New York City  MS Görüntü ve Brovey Metodu ile Pankeskinleştirilmiş Görüntü</vt:lpstr>
      <vt:lpstr>Gramm-Schmitt Yöntemi</vt:lpstr>
      <vt:lpstr>Gramm-Schmitt Yöntemi</vt:lpstr>
      <vt:lpstr>New York City  MS Görüntü Ve Gramm-Schmitt Metodu İle Pankeskinleştirilmiş Görüntü</vt:lpstr>
      <vt:lpstr>Dalgacık (Wavelet) Yöntemi</vt:lpstr>
      <vt:lpstr>Dalgacık (Wavelet) Yöntemi </vt:lpstr>
      <vt:lpstr>New York City  MS Görüntü ve Wavelet Metodu ile Pankeskinleştirilmiş Görüntü</vt:lpstr>
      <vt:lpstr>Yoğunluk Renk Doyumu (Intensity Hue Saturation: IHS)</vt:lpstr>
      <vt:lpstr>Yoğunluk Renk Doyumu (Intensity Hue Saturation: IHS)</vt:lpstr>
      <vt:lpstr>New York City  MS Görüntü ve IHS Metodu ile Pankeskinleştirilmiş Görüntü</vt:lpstr>
      <vt:lpstr>Hiperküre Renk Uzayı ( Hyperspherical Color Space: HCS )</vt:lpstr>
      <vt:lpstr>HCS</vt:lpstr>
      <vt:lpstr>New York City  MS Görüntü ve HCS Metodu ile Pankeskinleştirilmiş Görüntü</vt:lpstr>
      <vt:lpstr>Optimized HPF Yöntemi</vt:lpstr>
      <vt:lpstr>Optimized HPF Yöntemi</vt:lpstr>
      <vt:lpstr>New York City  MS Görüntü ve Optimized HPF Metodu ile Pankeskinleştirilmiş Görüntü</vt:lpstr>
      <vt:lpstr>New York City – Google Earth</vt:lpstr>
      <vt:lpstr>New York City - Pan</vt:lpstr>
      <vt:lpstr>New York City - RGB</vt:lpstr>
      <vt:lpstr>Brovey</vt:lpstr>
      <vt:lpstr>PCA</vt:lpstr>
      <vt:lpstr>GS</vt:lpstr>
      <vt:lpstr>IHS</vt:lpstr>
      <vt:lpstr>HPF</vt:lpstr>
      <vt:lpstr>Wavelet</vt:lpstr>
      <vt:lpstr>Opt HPF</vt:lpstr>
      <vt:lpstr>HCS</vt:lpstr>
      <vt:lpstr>Sayısal Başarı  Ölçütleri (Metrikler)</vt:lpstr>
      <vt:lpstr>RMSE (Root Mean Square Error)</vt:lpstr>
      <vt:lpstr>SAM (Spectral Angle Mapper)</vt:lpstr>
      <vt:lpstr>Qave</vt:lpstr>
      <vt:lpstr>Relative Average Spectral Error (RASE)</vt:lpstr>
      <vt:lpstr>ERGAS</vt:lpstr>
      <vt:lpstr>Spatial</vt:lpstr>
      <vt:lpstr>Correlation Coefficient (CC)</vt:lpstr>
      <vt:lpstr>Spectral Information Divergence (SID)</vt:lpstr>
      <vt:lpstr>Unsharp Yöntemi</vt:lpstr>
      <vt:lpstr>İstanbul Unsharp - Sigma Kıyaslaması (s=1,w=0.3,t=10)</vt:lpstr>
      <vt:lpstr>İstanbul Unsharp - Sigma Kıyaslaması (s=10,w=0.3,t=10)</vt:lpstr>
      <vt:lpstr>İstanbul Unsharp – Weight Kıyaslaması (w=0.1,s=1,t=10)</vt:lpstr>
      <vt:lpstr>İstanbul Unsharp – Weight Kıyaslaması  (w=0.9,s=1,t=10)</vt:lpstr>
      <vt:lpstr>İstanbul Unsharp – Threshold Kıyaslaması  (t=1,s=5,w=0.7)</vt:lpstr>
      <vt:lpstr>İstanbul Unsharp – Threshold Kıyaslaması (t=25,s=5,w=0.7)</vt:lpstr>
      <vt:lpstr>İstanbul - Unsharp Optimized HPF</vt:lpstr>
      <vt:lpstr>İstanbul - Unsharp HPF</vt:lpstr>
      <vt:lpstr>İstanbul - HCS</vt:lpstr>
      <vt:lpstr>İstanbul - Unsharp HCS</vt:lpstr>
      <vt:lpstr>Ankara – Google Earth </vt:lpstr>
      <vt:lpstr>Ankara - GS</vt:lpstr>
      <vt:lpstr>Ankara - GS (Unsharp s=3,w=0.5,t=10)</vt:lpstr>
      <vt:lpstr>Ankara - HPF</vt:lpstr>
      <vt:lpstr>Ankara - HPF (Unsharp s=3,w=0.5,t=10)</vt:lpstr>
      <vt:lpstr>Ankara - IHS</vt:lpstr>
      <vt:lpstr>Ankara - IHS (Unsharp s=3,w=0.5,t=10)</vt:lpstr>
      <vt:lpstr>Ankara - PCA</vt:lpstr>
      <vt:lpstr>Ankara - PCA (Unsharp s=3,w=0.5,t=10)</vt:lpstr>
      <vt:lpstr>Ankara - Wavelet</vt:lpstr>
      <vt:lpstr>Ankara - Wavelet (Unsharp s=3,w=0.5,t=10)</vt:lpstr>
      <vt:lpstr>Ankara - Brovey</vt:lpstr>
      <vt:lpstr>Ankara - Unsharp (3, 0.5, 10) – Brovey</vt:lpstr>
      <vt:lpstr>Ankara - Opt_HPF</vt:lpstr>
      <vt:lpstr>Ankara - Opt_HPF (Unsharp s=3,w=0.5,t=10)</vt:lpstr>
      <vt:lpstr>Ankara - HCS</vt:lpstr>
      <vt:lpstr>Ankara – HCS (Unsharp s=3,w=0.5,t=10)</vt:lpstr>
      <vt:lpstr>San Francisco IHS</vt:lpstr>
      <vt:lpstr>San Francisco IHS - Unsharp(1,0.3,10)</vt:lpstr>
      <vt:lpstr>San Francisco IHS - Unsharp(3,0.5,10)</vt:lpstr>
      <vt:lpstr>Dubai – Google Earth</vt:lpstr>
      <vt:lpstr>Dubai - RGB</vt:lpstr>
      <vt:lpstr>Dubai - HPF</vt:lpstr>
      <vt:lpstr>Dubai - Optimized HPF</vt:lpstr>
      <vt:lpstr>Dubai - HCS</vt:lpstr>
      <vt:lpstr>Dubai - Unsharp HCS</vt:lpstr>
      <vt:lpstr>Barcelona Tüm Metodlar</vt:lpstr>
      <vt:lpstr>İstanbul - Tüm Metodlar </vt:lpstr>
      <vt:lpstr>Ankara Görüntüsü İçin HPF, Optimized HPF ve HCS Görüntüleri</vt:lpstr>
      <vt:lpstr>Barcelona – Google Earth</vt:lpstr>
      <vt:lpstr>Barcelona - HCS</vt:lpstr>
      <vt:lpstr>Barcelona - HCS Unsharp</vt:lpstr>
      <vt:lpstr>Barcelona - Optimized HPF</vt:lpstr>
      <vt:lpstr>San Francisco - IHS</vt:lpstr>
      <vt:lpstr>Arcmap - IHS</vt:lpstr>
      <vt:lpstr>GS</vt:lpstr>
      <vt:lpstr>Envi - GS</vt:lpstr>
      <vt:lpstr>Optimized HPF</vt:lpstr>
      <vt:lpstr>Erdas – Optimized HPF</vt:lpstr>
      <vt:lpstr>HCS</vt:lpstr>
      <vt:lpstr>ERDAS - HCS</vt:lpstr>
      <vt:lpstr>San Francisco - Tüm Ticari Yöntemler</vt:lpstr>
      <vt:lpstr>İstanbul - Metodlar</vt:lpstr>
      <vt:lpstr>(MATLAB) Yöntemler ve Rakamsal Sonuçları (Ortalama)</vt:lpstr>
      <vt:lpstr>(C++) Yöntemler ve Rakamsal Sonuçları (Ortalama)</vt:lpstr>
      <vt:lpstr>San Francisco Unsharp  ve Rakamsal Sonuçları</vt:lpstr>
      <vt:lpstr>San Francisco Unsharp Bant Sonuçları (RMSE)</vt:lpstr>
      <vt:lpstr>San Francisco Unsharp Bant Sonuçları (Spatial)</vt:lpstr>
      <vt:lpstr>Ankara Ticari Yöntemler Rakamsal Sonuçlar</vt:lpstr>
      <vt:lpstr>San Francisco Ticari Yöntemler Rakamsal Sonuçlar</vt:lpstr>
      <vt:lpstr>Ankara Ticari Yöntemler Rakamsal Sonuçları</vt:lpstr>
      <vt:lpstr>San Francisco Ticari Yöntemler Rakamsal Sonuçları</vt:lpstr>
      <vt:lpstr>Teşekkürler</vt:lpstr>
    </vt:vector>
  </TitlesOfParts>
  <Company>Tubitak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Sunumlarda İzlenmesi Gereken Esaslar</dc:title>
  <dc:creator>siir.kilkis</dc:creator>
  <cp:lastModifiedBy>Ezgi Koc</cp:lastModifiedBy>
  <cp:revision>521</cp:revision>
  <dcterms:created xsi:type="dcterms:W3CDTF">2012-05-25T07:31:14Z</dcterms:created>
  <dcterms:modified xsi:type="dcterms:W3CDTF">2014-07-18T11:27:18Z</dcterms:modified>
</cp:coreProperties>
</file>